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4"/>
  </p:sldMasterIdLst>
  <p:notesMasterIdLst>
    <p:notesMasterId r:id="rId21"/>
  </p:notesMasterIdLst>
  <p:sldIdLst>
    <p:sldId id="256" r:id="rId5"/>
    <p:sldId id="260" r:id="rId6"/>
    <p:sldId id="312" r:id="rId7"/>
    <p:sldId id="313" r:id="rId8"/>
    <p:sldId id="314" r:id="rId9"/>
    <p:sldId id="316" r:id="rId10"/>
    <p:sldId id="315" r:id="rId11"/>
    <p:sldId id="282" r:id="rId12"/>
    <p:sldId id="299" r:id="rId13"/>
    <p:sldId id="298" r:id="rId14"/>
    <p:sldId id="317" r:id="rId15"/>
    <p:sldId id="294" r:id="rId16"/>
    <p:sldId id="300" r:id="rId17"/>
    <p:sldId id="318" r:id="rId18"/>
    <p:sldId id="285" r:id="rId19"/>
    <p:sldId id="286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sman, Nesta" initials="MN" lastIdx="1" clrIdx="0">
    <p:extLst>
      <p:ext uri="{19B8F6BF-5375-455C-9EA6-DF929625EA0E}">
        <p15:presenceInfo xmlns:p15="http://schemas.microsoft.com/office/powerpoint/2012/main" userId="S::N.Marsman@nji.nl::f8f3e746-d8f0-4620-a13c-f9f671875a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3690" autoAdjust="0"/>
  </p:normalViewPr>
  <p:slideViewPr>
    <p:cSldViewPr snapToGrid="0" snapToObjects="1" showGuides="1">
      <p:cViewPr>
        <p:scale>
          <a:sx n="86" d="100"/>
          <a:sy n="86" d="100"/>
        </p:scale>
        <p:origin x="2152" y="8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AB735-4965-2A46-B5F7-E1A19BE96920}" type="datetimeFigureOut">
              <a:rPr lang="nl-NL" smtClean="0"/>
              <a:t>03-03-2024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15909-CFC3-1A4B-93BE-BAE8789ECB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28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1pPr>
    <a:lvl2pPr marL="439598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2pPr>
    <a:lvl3pPr marL="879196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3pPr>
    <a:lvl4pPr marL="1318793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4pPr>
    <a:lvl5pPr marL="1758391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5pPr>
    <a:lvl6pPr marL="2197989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6pPr>
    <a:lvl7pPr marL="2637587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7pPr>
    <a:lvl8pPr marL="3077185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8pPr>
    <a:lvl9pPr marL="3516782" algn="l" defTabSz="879196" rtl="0" eaLnBrk="1" latinLnBrk="0" hangingPunct="1">
      <a:defRPr sz="115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asmusplus.nl/subsidie/jeugd-jongerenwerk/mogelijkheden/mobiliteit/jongerenuitwisselinge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rasmusplus.nl/subsidie/jeugd-jongerenwerk/mogelijkheden/mobiliteit/training-en-ontwikkeling-van-jongerenwerker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15909-CFC3-1A4B-93BE-BAE8789ECBC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516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/>
              <a:t>•    </a:t>
            </a:r>
            <a:r>
              <a:rPr lang="nl-NL" sz="1200" dirty="0">
                <a:hlinkClick r:id="rId3"/>
              </a:rPr>
              <a:t>Jongerenuitwisseling</a:t>
            </a:r>
            <a:r>
              <a:rPr lang="nl-NL" sz="1200" dirty="0"/>
              <a:t>: groepen jongeren uit verschillende landen komen bij elkaar, om elkaar en elkaars achtergrond en cultuur te leren kennen en hun ervaringen en kennis rondom een bepaald thema uit te wisselen.</a:t>
            </a:r>
          </a:p>
          <a:p>
            <a:br>
              <a:rPr lang="nl-NL" sz="1200" dirty="0"/>
            </a:br>
            <a:r>
              <a:rPr lang="nl-NL" sz="1200" dirty="0"/>
              <a:t>•    </a:t>
            </a:r>
            <a:r>
              <a:rPr lang="nl-NL" sz="1200" dirty="0">
                <a:hlinkClick r:id="rId4"/>
              </a:rPr>
              <a:t>Mobiliteitsprojecten voor Jongerenwerkers</a:t>
            </a:r>
            <a:r>
              <a:rPr lang="nl-NL" sz="1200" dirty="0"/>
              <a:t>: internationale seminars, trainingen, netwerkbijeenkomsten, studiebezoeken en andere activiteiten die bijdragen aan de professionele ontwikkeling van jongerenwerkers. Ook </a:t>
            </a:r>
            <a:r>
              <a:rPr lang="nl-NL" sz="1200" i="1" dirty="0"/>
              <a:t>job </a:t>
            </a:r>
            <a:r>
              <a:rPr lang="nl-NL" sz="1200" i="1" dirty="0" err="1"/>
              <a:t>shadowing</a:t>
            </a:r>
            <a:r>
              <a:rPr lang="nl-NL" sz="1200" dirty="0"/>
              <a:t> is een optie: een korte ‘meeloopperiode’ bij een organisatie voor jongerenwerk in het buitenland.</a:t>
            </a:r>
          </a:p>
          <a:p>
            <a:endParaRPr lang="nl-NL" sz="1200" dirty="0"/>
          </a:p>
          <a:p>
            <a:pPr marL="171450" indent="-171450">
              <a:buFontTx/>
              <a:buChar char="-"/>
            </a:pPr>
            <a:r>
              <a:rPr lang="nl-NL" sz="1200" b="1" u="sng" dirty="0"/>
              <a:t>Jongerenparticipatie: </a:t>
            </a:r>
            <a:r>
              <a:rPr lang="nl-NL" sz="1200" i="1" dirty="0"/>
              <a:t>niet-formele leeractiviteiten die de participatie van jongeren in het Europese democratische leven op lokaal, regionaal, nationaal en/of Europees niveau bevorderen, faciliteren en aanmoedigen. </a:t>
            </a:r>
          </a:p>
          <a:p>
            <a:pPr marL="0" indent="0">
              <a:buFontTx/>
              <a:buNone/>
            </a:pPr>
            <a:endParaRPr lang="nl-NL" sz="1200" dirty="0"/>
          </a:p>
          <a:p>
            <a:pPr marL="0" marR="0" lvl="0" indent="0" algn="l" defTabSz="879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154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Partnerschappen:</a:t>
            </a:r>
            <a:r>
              <a:rPr lang="nl-NL" sz="1154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Binnen Erasmus+ Jeugd is het mogelijk om subsidie aan te vragen voor Partnerschappen: gelijkwaardige samenwerkingen </a:t>
            </a:r>
            <a:r>
              <a:rPr lang="nl-NL" sz="1154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tussen jongerenwerkorganisaties</a:t>
            </a:r>
            <a:r>
              <a:rPr lang="nl-NL" sz="1154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andere organisaties, met als doel om </a:t>
            </a:r>
            <a:r>
              <a:rPr lang="nl-NL" sz="1154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 te maken in het jongerenveld</a:t>
            </a:r>
            <a:r>
              <a:rPr lang="nl-NL" sz="1154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Het betreft projecten die lopen van meerdere maanden tot meerdere jaren en zich </a:t>
            </a:r>
            <a:r>
              <a:rPr lang="nl-NL" sz="1154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uitspreiden over minimaal twee of drie landen.</a:t>
            </a:r>
          </a:p>
          <a:p>
            <a:r>
              <a:rPr lang="nl-NL" sz="1200" dirty="0"/>
              <a:t>Kleinschalige partnerschappen: voor nieuwe organisaties binnen </a:t>
            </a:r>
            <a:r>
              <a:rPr lang="nl-NL" sz="1200" dirty="0" err="1"/>
              <a:t>E+Jeugd</a:t>
            </a:r>
            <a:r>
              <a:rPr lang="nl-NL" sz="1200" dirty="0"/>
              <a:t> en kleinere organisaties. Kortere projectduur minder organisaties in partnerschap.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15909-CFC3-1A4B-93BE-BAE8789ECBC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465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2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15909-CFC3-1A4B-93BE-BAE8789ECBC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89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Hoofddoelen van de subsidielijn 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15909-CFC3-1A4B-93BE-BAE8789ECBC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98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15909-CFC3-1A4B-93BE-BAE8789ECBC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79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D8A5D-CD31-9C19-B9D6-D3BF049B6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3C61ED6-06D1-70FC-37EA-C244970A7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B5D4D1-4D89-C60D-77D0-25D51972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DA2B22-F5DE-8785-2ED5-125FF237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8903C4-E44F-465A-66CB-D9B22088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525161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74DA3-55AA-2CAB-6110-8A0B39A0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54FCBAC-1F26-4C4D-9562-C693398A0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C66C30-CF6F-6EB3-1401-85E3DB9F6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BFFDDB-4412-10F5-244B-57FE3E91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F107F7-F48D-1D4A-85B8-7AD1196B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7401424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414FFA8-AD8F-715C-8F85-C97D28801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3D9AF0-FAAF-6B6E-D769-699DC427C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1C2E5E-CDC9-010D-91F1-FDF3CBEC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916FCF-4D96-2D69-2590-8CBFB58E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38088A-51CA-F87B-99D8-6D869D78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1676411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126" y="2165935"/>
            <a:ext cx="9037638" cy="17097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 presentatie</a:t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126" y="4341145"/>
            <a:ext cx="9037638" cy="7683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Spreker(s)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52C371-AD10-234B-8CDB-C37E2A6187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7124" y="5334669"/>
            <a:ext cx="9037639" cy="345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152274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7125" y="2217357"/>
            <a:ext cx="9937750" cy="758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Hoofdstuk</a:t>
            </a:r>
            <a:br>
              <a:rPr lang="nl-NL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124" y="3249700"/>
            <a:ext cx="9937750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1642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7125" y="2225378"/>
            <a:ext cx="9937750" cy="758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Hoofdstuk</a:t>
            </a:r>
            <a:br>
              <a:rPr lang="nl-NL" dirty="0"/>
            </a:br>
            <a:br>
              <a:rPr lang="nl-NL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124" y="3248190"/>
            <a:ext cx="9937750" cy="32415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060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ot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126" y="2165935"/>
            <a:ext cx="9037638" cy="5933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Heb je vragen over Erasmus+?</a:t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126" y="2963905"/>
            <a:ext cx="9037638" cy="593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Neem dan contact met </a:t>
            </a:r>
            <a:r>
              <a:rPr lang="en-US" dirty="0" err="1"/>
              <a:t>ons</a:t>
            </a:r>
            <a:r>
              <a:rPr lang="en-US" dirty="0"/>
              <a:t> op, we </a:t>
            </a:r>
            <a:r>
              <a:rPr lang="en-US" dirty="0" err="1"/>
              <a:t>staan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klaar</a:t>
            </a:r>
            <a:r>
              <a:rPr lang="en-US" dirty="0"/>
              <a:t>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40F7368-6F28-F247-AE68-0C066FE42821}"/>
              </a:ext>
            </a:extLst>
          </p:cNvPr>
          <p:cNvSpPr txBox="1"/>
          <p:nvPr userDrawn="1"/>
        </p:nvSpPr>
        <p:spPr>
          <a:xfrm>
            <a:off x="1127125" y="5845053"/>
            <a:ext cx="714675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Contactgegevens Nationaal Agentschap Erasmus+ Jeugd</a:t>
            </a:r>
          </a:p>
          <a:p>
            <a:pPr marL="0" indent="0">
              <a:lnSpc>
                <a:spcPct val="150000"/>
              </a:lnSpc>
              <a:tabLst>
                <a:tab pos="2754313" algn="l"/>
              </a:tabLst>
            </a:pPr>
            <a:r>
              <a:rPr lang="nl-NL" sz="1500" b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erasmusplus@nji.nl</a:t>
            </a:r>
            <a:endParaRPr lang="nl-NL" sz="15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88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126" y="2165935"/>
            <a:ext cx="9037638" cy="17097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 presentatie</a:t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126" y="4341145"/>
            <a:ext cx="9037638" cy="7683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Spreker(s)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52C371-AD10-234B-8CDB-C37E2A6187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7124" y="5334669"/>
            <a:ext cx="9037639" cy="345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311335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126" y="2165935"/>
            <a:ext cx="9037638" cy="17097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 presentatie</a:t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126" y="4341145"/>
            <a:ext cx="9037638" cy="7683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Spreker(s)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52C371-AD10-234B-8CDB-C37E2A6187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7124" y="5334669"/>
            <a:ext cx="9037639" cy="345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125294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7125" y="2217357"/>
            <a:ext cx="9937750" cy="758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Hoofdstuk</a:t>
            </a:r>
            <a:br>
              <a:rPr lang="nl-NL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124" y="3249700"/>
            <a:ext cx="9937750" cy="32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0327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126" y="2165935"/>
            <a:ext cx="9037638" cy="5933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Heb je vragen over Erasmus+?</a:t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126" y="2963905"/>
            <a:ext cx="9037638" cy="593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Neem dan contact met </a:t>
            </a:r>
            <a:r>
              <a:rPr lang="en-US" dirty="0" err="1"/>
              <a:t>ons</a:t>
            </a:r>
            <a:r>
              <a:rPr lang="en-US" dirty="0"/>
              <a:t> op, we </a:t>
            </a:r>
            <a:r>
              <a:rPr lang="en-US" dirty="0" err="1"/>
              <a:t>staan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klaar</a:t>
            </a:r>
            <a:r>
              <a:rPr lang="en-US" dirty="0"/>
              <a:t>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9369107-54FD-2642-A34B-57DD6CD9CA52}"/>
              </a:ext>
            </a:extLst>
          </p:cNvPr>
          <p:cNvSpPr txBox="1"/>
          <p:nvPr userDrawn="1"/>
        </p:nvSpPr>
        <p:spPr>
          <a:xfrm>
            <a:off x="1127125" y="5847593"/>
            <a:ext cx="714675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Contactgegevens Nationaal Agentschap Erasmus+ Jeugd</a:t>
            </a:r>
          </a:p>
          <a:p>
            <a:pPr marL="0" indent="0">
              <a:lnSpc>
                <a:spcPct val="150000"/>
              </a:lnSpc>
              <a:tabLst>
                <a:tab pos="2754313" algn="l"/>
              </a:tabLst>
            </a:pPr>
            <a:r>
              <a:rPr lang="nl-NL" sz="1500" b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erasmusplus@nji.nl</a:t>
            </a:r>
            <a:endParaRPr lang="nl-NL" sz="15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51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386CF-37EC-AED3-690C-C859C747D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7CB0D8-A9B2-D3CE-4D2B-4C7C733A1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07B95-323E-7678-2F5E-BE3C544F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0CD55B-70EC-E39C-E17C-B969B127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358B72-78BB-7215-282D-721E697A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9045998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126" y="2165935"/>
            <a:ext cx="9037638" cy="5933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Heb je vragen over Erasmus+?</a:t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126" y="2963905"/>
            <a:ext cx="9037638" cy="593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Neem dan contact met </a:t>
            </a:r>
            <a:r>
              <a:rPr lang="en-US" dirty="0" err="1"/>
              <a:t>ons</a:t>
            </a:r>
            <a:r>
              <a:rPr lang="en-US" dirty="0"/>
              <a:t> op, we </a:t>
            </a:r>
            <a:r>
              <a:rPr lang="en-US" dirty="0" err="1"/>
              <a:t>staan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klaar</a:t>
            </a:r>
            <a:r>
              <a:rPr lang="en-US" dirty="0"/>
              <a:t>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94CFB9E-EFAE-ED42-93D3-26037F73E5F6}"/>
              </a:ext>
            </a:extLst>
          </p:cNvPr>
          <p:cNvSpPr txBox="1"/>
          <p:nvPr userDrawn="1"/>
        </p:nvSpPr>
        <p:spPr>
          <a:xfrm>
            <a:off x="1127125" y="5847524"/>
            <a:ext cx="714675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Contactgegevens Nationaal Agentschap Erasmus+ Jeugd</a:t>
            </a:r>
          </a:p>
          <a:p>
            <a:pPr marL="0" indent="0">
              <a:lnSpc>
                <a:spcPct val="150000"/>
              </a:lnSpc>
              <a:tabLst>
                <a:tab pos="2754313" algn="l"/>
              </a:tabLst>
            </a:pPr>
            <a:r>
              <a:rPr lang="nl-NL" sz="1500" b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erasmusplus@nji.nl</a:t>
            </a:r>
            <a:endParaRPr lang="nl-NL" sz="15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63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EC597-128F-0DCA-1139-4846EC31C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E62A7F-AF94-6A59-F384-9433254EA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2CA0AF-ECB6-43CC-52CE-3496DE64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3BFFFA-1EC0-9FBB-B0C1-37F327B2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AA420C-8420-D268-5FAE-CC9A032C7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8483451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75261-79CC-FF1B-783D-E0A774E9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6EF94B-8F8A-B6F9-44B8-FEFAFB605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14F818-20D0-2C14-A796-F73205338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F8A0AD-2B5F-8078-0F85-217A366E5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859920-30C2-932C-E6FA-8A006DEE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89C779-0957-3F7B-E9BC-0EBAA01F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434421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F9683-F32E-A7E0-77FD-8EF6EB3C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76D25F-4524-1842-894A-32F63B7ED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C2BCF09-5C87-5F43-DDDB-D5B7E4F8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B3418DB-9723-ADA2-B434-E9393DA908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49B58E5-4B9E-D1B6-4F8F-A89F4EDF0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651422E-2136-E212-DEEB-6D48B03FD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FFBF5D3-1E24-449F-233E-ED235956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34CD23B-D521-E3C9-A6D2-73A9464B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6544866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DD8D7-5BBD-127C-9B80-C5932434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93B339-82BA-D5AC-44C1-CF1755B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54D085-B888-A64B-3AFB-BB02E1C10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14E7615-5743-9739-31AD-D7AEB29D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6294960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C4FF7A8-CEB5-BC34-F127-00C9CF0F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4C49E09-BC83-35FA-2493-A50FF9BA1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7264B9-4E76-EB37-8674-B7CCB060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1981236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48DCC-DCC8-6EEC-D68C-84E54B52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C21D7-5320-630F-B366-7D351959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209C74-B850-2401-16E5-BCB763E6B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1F4D47-A8D1-F16E-B057-403F71A6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8E57D6-E48C-9A06-067C-D4A6836F6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F10440-304F-BF2B-EDA6-C414F2CA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4476825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5C64C-30B8-E9FB-8447-A1D77E43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7EE10CE-9309-2B7E-761B-7AA0917D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AF1993-92F7-3A77-90D1-0CDD5CDA5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2E8CB9-A7B6-4712-37FB-64020A5E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DEC0AC-4C10-2BD4-840A-D5862D90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8E84BB-724C-4361-01EE-3AD58F3E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2316879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7F0A489-1336-C104-A474-BAB187AC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02EDC5-728B-213C-E933-FE5A2C5D2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4CF223-B59A-59C0-C07F-8D220CBB4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A6378-1FFD-CA49-BF8C-31029875C691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8B812C-4DE5-BF14-EDCE-720B57909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EC8867-F2D6-87B3-5BEC-D7C46B4C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C9C24-E769-3F43-B781-492D74B72FC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962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03" r:id="rId16"/>
    <p:sldLayoutId id="2147483697" r:id="rId17"/>
    <p:sldLayoutId id="2147483698" r:id="rId18"/>
    <p:sldLayoutId id="2147483701" r:id="rId19"/>
    <p:sldLayoutId id="2147483702" r:id="rId2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0" userDrawn="1">
          <p15:clr>
            <a:srgbClr val="F26B43"/>
          </p15:clr>
        </p15:guide>
        <p15:guide id="2" orient="horz" pos="4088" userDrawn="1">
          <p15:clr>
            <a:srgbClr val="F26B43"/>
          </p15:clr>
        </p15:guide>
        <p15:guide id="3" pos="6403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orient="horz" pos="1593" userDrawn="1">
          <p15:clr>
            <a:srgbClr val="F26B43"/>
          </p15:clr>
        </p15:guide>
        <p15:guide id="6" pos="7446" userDrawn="1">
          <p15:clr>
            <a:srgbClr val="F26B43"/>
          </p15:clr>
        </p15:guide>
        <p15:guide id="7" pos="6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.janmaat@nji.nl" TargetMode="External"/><Relationship Id="rId2" Type="http://schemas.openxmlformats.org/officeDocument/2006/relationships/hyperlink" Target="http://www.erasmusplus.nl/nieuwsbrief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i.deheij@nji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asmusplus.nl/subsidie/jeugd-jongerenwerk/mogelijkhed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>
            <a:extLst>
              <a:ext uri="{FF2B5EF4-FFF2-40B4-BE49-F238E27FC236}">
                <a16:creationId xmlns:a16="http://schemas.microsoft.com/office/drawing/2014/main" id="{743EE645-1B21-694D-8126-F125510235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Jongerenparticipatie</a:t>
            </a:r>
          </a:p>
        </p:txBody>
      </p:sp>
      <p:sp>
        <p:nvSpPr>
          <p:cNvPr id="39" name="Ondertitel 38">
            <a:extLst>
              <a:ext uri="{FF2B5EF4-FFF2-40B4-BE49-F238E27FC236}">
                <a16:creationId xmlns:a16="http://schemas.microsoft.com/office/drawing/2014/main" id="{C4D4E5DE-41A1-514F-A5D8-399CF67DE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Leverne</a:t>
            </a:r>
            <a:r>
              <a:rPr lang="nl-NL" dirty="0"/>
              <a:t> Nijman, Coördinator Europees partnerschap New Power in </a:t>
            </a:r>
            <a:r>
              <a:rPr lang="nl-NL" dirty="0" err="1"/>
              <a:t>Youth</a:t>
            </a:r>
            <a:endParaRPr lang="nl-NL" dirty="0"/>
          </a:p>
          <a:p>
            <a:r>
              <a:rPr lang="nl-NL" dirty="0" err="1"/>
              <a:t>Gabi</a:t>
            </a:r>
            <a:r>
              <a:rPr lang="nl-NL" dirty="0"/>
              <a:t> </a:t>
            </a:r>
            <a:r>
              <a:rPr lang="nl-NL" dirty="0" err="1"/>
              <a:t>Steinprinz</a:t>
            </a:r>
            <a:r>
              <a:rPr lang="nl-NL" dirty="0"/>
              <a:t>, </a:t>
            </a:r>
            <a:r>
              <a:rPr lang="nl-NL" dirty="0" err="1"/>
              <a:t>Free-lance</a:t>
            </a:r>
            <a:r>
              <a:rPr lang="nl-NL" dirty="0"/>
              <a:t> trainer, Trainerspool Erasmus+</a:t>
            </a:r>
          </a:p>
        </p:txBody>
      </p:sp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55ECD4E6-544E-694A-8F56-8A09AA2E6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Wilde Ganzen, Maart 2024</a:t>
            </a:r>
          </a:p>
        </p:txBody>
      </p:sp>
    </p:spTree>
    <p:extLst>
      <p:ext uri="{BB962C8B-B14F-4D97-AF65-F5344CB8AC3E}">
        <p14:creationId xmlns:p14="http://schemas.microsoft.com/office/powerpoint/2010/main" val="303771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CD124-8A14-4C69-B0CF-87E080DD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De subsidie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28836-E675-4604-ABC6-198778FCA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2821862"/>
            <a:ext cx="10472996" cy="3240000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Vast bedrag van </a:t>
            </a:r>
            <a:r>
              <a:rPr lang="nl-NL" b="1" dirty="0"/>
              <a:t>630 euro per maand </a:t>
            </a:r>
            <a:r>
              <a:rPr lang="nl-NL" dirty="0"/>
              <a:t>voor de uitvoering van het project (geen vrijwilligersvergoeding)</a:t>
            </a:r>
          </a:p>
          <a:p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b="1" dirty="0"/>
              <a:t>Coaching kosten</a:t>
            </a:r>
            <a:r>
              <a:rPr lang="nl-NL" dirty="0"/>
              <a:t> om de inzet van een coach financieel te ondersteunen (vast bedrag van 255 euro per dag, dag is ongeveer 8 uur, met een maximum aantal van 12 dagen)</a:t>
            </a:r>
            <a:br>
              <a:rPr lang="nl-NL" dirty="0"/>
            </a:b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Kosten om de gelijkwaardige deelname van jongeren mogelijk te maken binnen de projectgroep óf extra kosten voor betrekken inclusie doelgroep bij jullie project</a:t>
            </a:r>
          </a:p>
          <a:p>
            <a:pPr lvl="0"/>
            <a:endParaRPr lang="nl-NL" b="1" i="1" dirty="0"/>
          </a:p>
        </p:txBody>
      </p:sp>
    </p:spTree>
    <p:extLst>
      <p:ext uri="{BB962C8B-B14F-4D97-AF65-F5344CB8AC3E}">
        <p14:creationId xmlns:p14="http://schemas.microsoft.com/office/powerpoint/2010/main" val="665237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buitenshuis, boom, fiets, persoon&#10;&#10;Automatisch gegenereerde beschrijving">
            <a:extLst>
              <a:ext uri="{FF2B5EF4-FFF2-40B4-BE49-F238E27FC236}">
                <a16:creationId xmlns:a16="http://schemas.microsoft.com/office/drawing/2014/main" id="{0D4E7989-FA3D-1973-B4E4-41BD49E09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70" b="7817"/>
          <a:stretch/>
        </p:blipFill>
        <p:spPr>
          <a:xfrm>
            <a:off x="4287185" y="3852473"/>
            <a:ext cx="3269289" cy="3005527"/>
          </a:xfrm>
        </p:spPr>
      </p:pic>
      <p:pic>
        <p:nvPicPr>
          <p:cNvPr id="8" name="Afbeelding 7" descr="Afbeelding met overdekt, kleding, muur, meubels&#10;&#10;Automatisch gegenereerde beschrijving">
            <a:extLst>
              <a:ext uri="{FF2B5EF4-FFF2-40B4-BE49-F238E27FC236}">
                <a16:creationId xmlns:a16="http://schemas.microsoft.com/office/drawing/2014/main" id="{D8B4B4D2-B8F8-6E6F-AF47-3B45B66B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8419"/>
            <a:ext cx="4287184" cy="5699581"/>
          </a:xfrm>
          <a:prstGeom prst="rect">
            <a:avLst/>
          </a:prstGeom>
        </p:spPr>
      </p:pic>
      <p:pic>
        <p:nvPicPr>
          <p:cNvPr id="10" name="Afbeelding 9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BBE7828D-D1D3-07A3-238F-1F29206E5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93" b="11662"/>
          <a:stretch/>
        </p:blipFill>
        <p:spPr>
          <a:xfrm>
            <a:off x="4287186" y="0"/>
            <a:ext cx="3081780" cy="4188044"/>
          </a:xfrm>
          <a:prstGeom prst="rect">
            <a:avLst/>
          </a:prstGeom>
        </p:spPr>
      </p:pic>
      <p:pic>
        <p:nvPicPr>
          <p:cNvPr id="12" name="Afbeelding 11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1FF43932-D536-D06C-2A88-51E87AC5C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285" y="3617275"/>
            <a:ext cx="4858716" cy="3240725"/>
          </a:xfrm>
          <a:prstGeom prst="rect">
            <a:avLst/>
          </a:prstGeom>
        </p:spPr>
      </p:pic>
      <p:pic>
        <p:nvPicPr>
          <p:cNvPr id="14" name="Afbeelding 13" descr="Afbeelding met kleding, buitenshuis, persoon, boom&#10;&#10;Automatisch gegenereerde beschrijving">
            <a:extLst>
              <a:ext uri="{FF2B5EF4-FFF2-40B4-BE49-F238E27FC236}">
                <a16:creationId xmlns:a16="http://schemas.microsoft.com/office/drawing/2014/main" id="{5B55903E-0F3B-8321-0540-79CF43AEC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967" y="0"/>
            <a:ext cx="4823033" cy="361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26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7CC87-4A16-401C-ADC3-730C7EB13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800" dirty="0"/>
              <a:t>Jongerenparticipatieprojecten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D7CBA2-B4C7-4F35-853E-AA5AEDBED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400" b="0" i="1" u="none" strike="noStrike" baseline="0" dirty="0">
                <a:latin typeface="Verdana" panose="020B0604030504040204" pitchFamily="34" charset="0"/>
              </a:rPr>
              <a:t>Buitenschoolse, niet-formele leeractiviteiten die de participatie van jongeren in het Europese democratische leven op lokaal, regionaal, nationaal en/of Europees niveau bevorderen, faciliteren en aanmoedigen. </a:t>
            </a:r>
            <a:endParaRPr lang="nl-NL" sz="3200" i="1" dirty="0"/>
          </a:p>
        </p:txBody>
      </p:sp>
    </p:spTree>
    <p:extLst>
      <p:ext uri="{BB962C8B-B14F-4D97-AF65-F5344CB8AC3E}">
        <p14:creationId xmlns:p14="http://schemas.microsoft.com/office/powerpoint/2010/main" val="150183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45F49-A1D3-48E2-99AD-08163E97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JONGERENPARTICIPATIEPROJECTEN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7F3039-EDB6-436B-A467-ACDA0DCDD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476" y="2915696"/>
            <a:ext cx="9937750" cy="351389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nl-NL" sz="2000" dirty="0"/>
              <a:t>Jongeren </a:t>
            </a:r>
            <a:r>
              <a:rPr lang="nl-NL" sz="2000" b="1" dirty="0"/>
              <a:t>laten hun stem horen in de democratie </a:t>
            </a:r>
            <a:r>
              <a:rPr lang="nl-NL" sz="2000" dirty="0"/>
              <a:t>(lokaal, nationaal en internationaal); 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nl-NL" sz="2000" dirty="0"/>
              <a:t>Thema’s die jongeren aangaan (bijv. jeugdwerkloosheid en jongerenwerk, maar ook gehandicaptenzorg of inclusie); 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nl-NL" sz="2000" dirty="0"/>
              <a:t>Jongeren </a:t>
            </a:r>
            <a:r>
              <a:rPr lang="nl-NL" sz="2000" b="1" dirty="0"/>
              <a:t>leren participeren </a:t>
            </a:r>
            <a:r>
              <a:rPr lang="nl-NL" sz="2000" dirty="0"/>
              <a:t>en</a:t>
            </a:r>
            <a:r>
              <a:rPr lang="nl-NL" sz="2000" b="1" dirty="0"/>
              <a:t> </a:t>
            </a:r>
            <a:r>
              <a:rPr lang="nl-NL" sz="2000" dirty="0"/>
              <a:t>laten hun stem horen;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à"/>
            </a:pPr>
            <a:r>
              <a:rPr lang="nl-NL" sz="2000" dirty="0">
                <a:sym typeface="Wingdings" panose="05000000000000000000" pitchFamily="2" charset="2"/>
              </a:rPr>
              <a:t>M</a:t>
            </a:r>
            <a:r>
              <a:rPr lang="nl-NL" sz="2000" dirty="0"/>
              <a:t>eer inspraak van jongeren op lokaal, regionaal, nationaal of Europees niveau; 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à"/>
            </a:pPr>
            <a:r>
              <a:rPr lang="nl-NL" sz="2000" dirty="0"/>
              <a:t>Besluitvormers krijgen inzicht in de belevingswereld van jongeren;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nl-NL" sz="2000" b="1" dirty="0"/>
              <a:t>Betekenisvolle</a:t>
            </a:r>
            <a:r>
              <a:rPr lang="nl-NL" sz="2000" dirty="0"/>
              <a:t> en </a:t>
            </a:r>
            <a:r>
              <a:rPr lang="nl-NL" sz="2000" b="1" dirty="0"/>
              <a:t>inclusieve</a:t>
            </a:r>
            <a:r>
              <a:rPr lang="nl-NL" sz="2000" dirty="0"/>
              <a:t> participatie </a:t>
            </a:r>
            <a:r>
              <a:rPr lang="nl-NL" sz="2000" dirty="0">
                <a:sym typeface="Wingdings" panose="05000000000000000000" pitchFamily="2" charset="2"/>
              </a:rPr>
              <a:t> er wordt écht iets met de stem van jongeren gedaan en álle jongeren worden betrokken en kunnen meedoen;</a:t>
            </a:r>
          </a:p>
        </p:txBody>
      </p:sp>
    </p:spTree>
    <p:extLst>
      <p:ext uri="{BB962C8B-B14F-4D97-AF65-F5344CB8AC3E}">
        <p14:creationId xmlns:p14="http://schemas.microsoft.com/office/powerpoint/2010/main" val="2356441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C2FAED4-56E4-25B1-864C-DFFE0D4BB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2142" y="1553760"/>
            <a:ext cx="5167715" cy="5167715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51DB9D-6CC9-0977-B2CC-E286E811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9C24-E769-3F43-B781-492D74B72FCA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163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BFF72-4C59-412F-A38E-794BD93F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4" y="1731582"/>
            <a:ext cx="9937750" cy="758452"/>
          </a:xfrm>
        </p:spPr>
        <p:txBody>
          <a:bodyPr>
            <a:normAutofit/>
          </a:bodyPr>
          <a:lstStyle/>
          <a:p>
            <a:r>
              <a:rPr lang="nl-NL" sz="2800" dirty="0"/>
              <a:t>Erasmus+ Jeugd helpt je graag op weg!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20075-96E0-466F-A460-BC7AA8780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4" y="2855167"/>
            <a:ext cx="10013456" cy="3900196"/>
          </a:xfrm>
        </p:spPr>
        <p:txBody>
          <a:bodyPr>
            <a:normAutofit/>
          </a:bodyPr>
          <a:lstStyle/>
          <a:p>
            <a:r>
              <a:rPr lang="nl-NL" b="1" dirty="0"/>
              <a:t>Adviesgesprekken (mail, bel of app ons gerust!)</a:t>
            </a:r>
          </a:p>
          <a:p>
            <a:r>
              <a:rPr lang="nl-NL" b="1" dirty="0"/>
              <a:t>Feedback op je (concept)aanvraag</a:t>
            </a:r>
          </a:p>
          <a:p>
            <a:pPr lvl="1"/>
            <a:r>
              <a:rPr lang="nl-NL" sz="2000" dirty="0"/>
              <a:t>Max 3 weken voor de deadline</a:t>
            </a:r>
          </a:p>
          <a:p>
            <a:r>
              <a:rPr lang="nl-NL" b="1" dirty="0"/>
              <a:t>Mogelijkheid om deel te nemen aan trainingen, workshops en andere events</a:t>
            </a:r>
          </a:p>
          <a:p>
            <a:pPr lvl="1"/>
            <a:r>
              <a:rPr lang="nl-NL" dirty="0"/>
              <a:t>(</a:t>
            </a:r>
            <a:r>
              <a:rPr lang="nl-NL" dirty="0" err="1"/>
              <a:t>Inter</a:t>
            </a:r>
            <a:r>
              <a:rPr lang="nl-NL" dirty="0"/>
              <a:t>)nationale trainingen, workshops en events: Agenda | Erasmus+ (</a:t>
            </a:r>
            <a:r>
              <a:rPr lang="nl-NL" dirty="0" err="1"/>
              <a:t>erasmusplus.nl</a:t>
            </a:r>
            <a:r>
              <a:rPr lang="nl-NL" dirty="0"/>
              <a:t>) en </a:t>
            </a:r>
            <a:r>
              <a:rPr lang="nl-NL" u="sng" dirty="0" err="1">
                <a:solidFill>
                  <a:srgbClr val="0070C0"/>
                </a:solidFill>
              </a:rPr>
              <a:t>www.salto-youth.net</a:t>
            </a:r>
            <a:endParaRPr lang="nl-NL" u="sng" dirty="0">
              <a:solidFill>
                <a:srgbClr val="0070C0"/>
              </a:solidFill>
            </a:endParaRPr>
          </a:p>
          <a:p>
            <a:pPr lvl="1"/>
            <a:r>
              <a:rPr lang="nl-NL" dirty="0"/>
              <a:t>Toolkit inclusieve jongerenparticipatie: Toolkit voor Inclusieve Jongerenparticipatie | Erasmus+ </a:t>
            </a:r>
            <a:r>
              <a:rPr lang="nl-NL" u="sng" dirty="0">
                <a:solidFill>
                  <a:srgbClr val="0070C0"/>
                </a:solidFill>
              </a:rPr>
              <a:t>(</a:t>
            </a:r>
            <a:r>
              <a:rPr lang="nl-NL" u="sng" dirty="0" err="1">
                <a:solidFill>
                  <a:srgbClr val="0070C0"/>
                </a:solidFill>
              </a:rPr>
              <a:t>erasmusplus.nl</a:t>
            </a:r>
            <a:r>
              <a:rPr lang="nl-NL" u="sng" dirty="0">
                <a:solidFill>
                  <a:srgbClr val="0070C0"/>
                </a:solidFill>
              </a:rPr>
              <a:t>)</a:t>
            </a:r>
          </a:p>
          <a:p>
            <a:pPr lvl="1"/>
            <a:endParaRPr lang="nl-NL" b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2488747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B276E90-C99F-4824-80BC-AA2C8B964ACB}"/>
              </a:ext>
            </a:extLst>
          </p:cNvPr>
          <p:cNvSpPr/>
          <p:nvPr/>
        </p:nvSpPr>
        <p:spPr>
          <a:xfrm>
            <a:off x="1127126" y="5882749"/>
            <a:ext cx="6605169" cy="731570"/>
          </a:xfrm>
          <a:prstGeom prst="rect">
            <a:avLst/>
          </a:prstGeom>
          <a:solidFill>
            <a:srgbClr val="4C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B733148D-F531-014F-B022-355C1F4EB2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Op de hoogte blijven?</a:t>
            </a:r>
          </a:p>
        </p:txBody>
      </p:sp>
      <p:sp>
        <p:nvSpPr>
          <p:cNvPr id="22" name="Ondertitel 21">
            <a:extLst>
              <a:ext uri="{FF2B5EF4-FFF2-40B4-BE49-F238E27FC236}">
                <a16:creationId xmlns:a16="http://schemas.microsoft.com/office/drawing/2014/main" id="{621705B4-F345-A541-9F42-9F2943292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6" y="2963905"/>
            <a:ext cx="9605042" cy="1134854"/>
          </a:xfrm>
        </p:spPr>
        <p:txBody>
          <a:bodyPr>
            <a:noAutofit/>
          </a:bodyPr>
          <a:lstStyle/>
          <a:p>
            <a:r>
              <a:rPr lang="nl-NL" dirty="0"/>
              <a:t>Volg ons op onze sociale media-kanalen en abonneer je op onze nieuwsbrief!</a:t>
            </a:r>
          </a:p>
          <a:p>
            <a:r>
              <a:rPr lang="nl-NL" dirty="0">
                <a:solidFill>
                  <a:schemeClr val="accent2"/>
                </a:solidFill>
                <a:hlinkClick r:id="rId2"/>
              </a:rPr>
              <a:t>www.erasmusplus.nl/nieuwsbrief</a:t>
            </a:r>
            <a:endParaRPr lang="nl-NL" dirty="0">
              <a:solidFill>
                <a:schemeClr val="accent2"/>
              </a:solidFill>
            </a:endParaRPr>
          </a:p>
          <a:p>
            <a:r>
              <a:rPr lang="nl-NL" dirty="0">
                <a:solidFill>
                  <a:schemeClr val="accent2"/>
                </a:solidFill>
              </a:rPr>
              <a:t>Instagram: @erasmusplusjeugd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B28FD13-6E8E-4AAA-89AB-6DCE48A0B1A0}"/>
              </a:ext>
            </a:extLst>
          </p:cNvPr>
          <p:cNvSpPr/>
          <p:nvPr/>
        </p:nvSpPr>
        <p:spPr>
          <a:xfrm>
            <a:off x="1127126" y="4057744"/>
            <a:ext cx="49968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heb je nog vragen?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FD112EE-E6A8-4604-8883-480F477F2F55}"/>
              </a:ext>
            </a:extLst>
          </p:cNvPr>
          <p:cNvSpPr/>
          <p:nvPr/>
        </p:nvSpPr>
        <p:spPr>
          <a:xfrm>
            <a:off x="1127126" y="4813601"/>
            <a:ext cx="9605042" cy="1698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Stuur ons gerust een e-mail of bel ons: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erasmusplus@nji.nl	; 030-230 6344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l.janmaat@nji.nl</a:t>
            </a:r>
            <a:r>
              <a:rPr lang="nl-NL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(Jongerenparticiatieprojecten); 06-15165099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i.deheij@nji.nl</a:t>
            </a:r>
            <a:r>
              <a:rPr lang="nl-NL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(Solidariteitsprojecten); 06-25660657</a:t>
            </a:r>
          </a:p>
        </p:txBody>
      </p:sp>
    </p:spTree>
    <p:extLst>
      <p:ext uri="{BB962C8B-B14F-4D97-AF65-F5344CB8AC3E}">
        <p14:creationId xmlns:p14="http://schemas.microsoft.com/office/powerpoint/2010/main" val="165052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03422-B804-4C00-96AC-B62B35A35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WELKOM!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F0A658-1C40-4BCC-A48B-3FDCD8E9D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Naam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Waarom ben je naar deze sessie gekomen?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Wanneer heb jij je voor het laatst gehoord gevoeld? Wanneer heb je voor het laatst betekenisvolle participatie ervaren?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 descr="Wilde Ganzen | Wij bestrijden armoede | Klein Project, Groot Verschil">
            <a:extLst>
              <a:ext uri="{FF2B5EF4-FFF2-40B4-BE49-F238E27FC236}">
                <a16:creationId xmlns:a16="http://schemas.microsoft.com/office/drawing/2014/main" id="{D857E244-C83C-CF11-6E0B-B72267593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32333" r="14736" b="33770"/>
          <a:stretch/>
        </p:blipFill>
        <p:spPr bwMode="auto">
          <a:xfrm>
            <a:off x="6610662" y="1557529"/>
            <a:ext cx="4946754" cy="23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9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A8BFE-3F5E-15E7-3B6F-C918B556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2217356"/>
            <a:ext cx="9937750" cy="1032343"/>
          </a:xfrm>
        </p:spPr>
        <p:txBody>
          <a:bodyPr>
            <a:normAutofit/>
          </a:bodyPr>
          <a:lstStyle/>
          <a:p>
            <a:r>
              <a:rPr lang="nl-NL" sz="3600" dirty="0"/>
              <a:t>Jongerenparticipatie: Wat, Waarom en Hoe?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CC1268-0964-A4D2-36F7-54A612607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/>
              <a:t>Inclusieve samenleving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Actieve rol in het besluitvormingsproces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Eigenaarschap en verantwoordelijkheid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Gewaardeerd en gehoord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Creatie van een samenleving die beter in staat is om de behoeften en uitdagingen van jongeren aan te pakken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943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uropean Federation for Intercultural Learning - How well do you already  know the EU Youth Goals? These goals reflect the views of European youth  and represent the vision of those active in">
            <a:extLst>
              <a:ext uri="{FF2B5EF4-FFF2-40B4-BE49-F238E27FC236}">
                <a16:creationId xmlns:a16="http://schemas.microsoft.com/office/drawing/2014/main" id="{D91FE249-09BC-5F09-8F35-D028639ED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570"/>
            <a:ext cx="6131123" cy="343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3116B11E-4D27-7A02-644E-A2DC528A7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381" y="0"/>
            <a:ext cx="2496619" cy="3270972"/>
          </a:xfrm>
          <a:prstGeom prst="rect">
            <a:avLst/>
          </a:prstGeom>
        </p:spPr>
      </p:pic>
      <p:pic>
        <p:nvPicPr>
          <p:cNvPr id="2054" name="Picture 6" descr="Have your say in the interim evaluation of the EU Youth Strategy! |  European Youth Portal">
            <a:extLst>
              <a:ext uri="{FF2B5EF4-FFF2-40B4-BE49-F238E27FC236}">
                <a16:creationId xmlns:a16="http://schemas.microsoft.com/office/drawing/2014/main" id="{9D49CAB5-05A8-307F-334F-F3E68142D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4" r="18046" b="7127"/>
          <a:stretch/>
        </p:blipFill>
        <p:spPr bwMode="auto">
          <a:xfrm>
            <a:off x="3437659" y="0"/>
            <a:ext cx="4212012" cy="3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9D8EED20-4F8A-EFA2-171F-5E38E1FD6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76" y="3100377"/>
            <a:ext cx="5146623" cy="38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56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C1C66-A41F-DEEB-5BB7-3747AC0C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11" y="1842602"/>
            <a:ext cx="4182256" cy="1586397"/>
          </a:xfrm>
        </p:spPr>
        <p:txBody>
          <a:bodyPr anchor="t">
            <a:normAutofit/>
          </a:bodyPr>
          <a:lstStyle/>
          <a:p>
            <a:r>
              <a:rPr lang="nl-NL" dirty="0"/>
              <a:t>Jongerenparticipatie: Wat, Waarom en Hoe?</a:t>
            </a:r>
          </a:p>
        </p:txBody>
      </p:sp>
      <p:pic>
        <p:nvPicPr>
          <p:cNvPr id="6" name="Afbeelding 5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5BB5ACDD-16C5-07EA-227D-EE530A58D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7"/>
          <a:stretch/>
        </p:blipFill>
        <p:spPr>
          <a:xfrm>
            <a:off x="4348909" y="432015"/>
            <a:ext cx="7564487" cy="6425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204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21F875-0C64-18B9-F6E0-662B9651A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Participatieladder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3D5F89-B2E8-DA94-19EB-3BEFC5967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Interactieve oefening: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Welke vormen van jongerenparticipatie zijn er?</a:t>
            </a:r>
          </a:p>
          <a:p>
            <a:endParaRPr lang="nl-NL" dirty="0"/>
          </a:p>
          <a:p>
            <a:r>
              <a:rPr lang="nl-NL" dirty="0"/>
              <a:t>Welke voorwaarden moeten we daarvoor scheppen?</a:t>
            </a:r>
          </a:p>
        </p:txBody>
      </p:sp>
    </p:spTree>
    <p:extLst>
      <p:ext uri="{BB962C8B-B14F-4D97-AF65-F5344CB8AC3E}">
        <p14:creationId xmlns:p14="http://schemas.microsoft.com/office/powerpoint/2010/main" val="3855866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37041-EA5A-45BF-2666-FA914F8C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Bespreek met elkaar!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53ED6C-5E77-E716-4B94-4F660D92E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Hoe kan je jongeren in je eigen organisatie betrekken?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Hoe zou jij graag betrokken willen worden?</a:t>
            </a:r>
          </a:p>
        </p:txBody>
      </p:sp>
    </p:spTree>
    <p:extLst>
      <p:ext uri="{BB962C8B-B14F-4D97-AF65-F5344CB8AC3E}">
        <p14:creationId xmlns:p14="http://schemas.microsoft.com/office/powerpoint/2010/main" val="301970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77D3A-1F18-4B53-8808-975C251B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SUBSIDIELIJNEN ERASMUS+ JEUGD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D94656-FACE-4B37-8F69-D485BFC31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2700169"/>
            <a:ext cx="9937750" cy="381259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l-NL" b="1" dirty="0" err="1"/>
              <a:t>Key</a:t>
            </a:r>
            <a:r>
              <a:rPr lang="nl-NL" b="1" dirty="0"/>
              <a:t> Action 1 – Mobiliteit (Jongeren 13-30 jaar) </a:t>
            </a:r>
          </a:p>
          <a:p>
            <a:r>
              <a:rPr lang="nl-NL" dirty="0"/>
              <a:t>Jongerenuitwisselingen</a:t>
            </a:r>
          </a:p>
          <a:p>
            <a:r>
              <a:rPr lang="nl-NL" dirty="0"/>
              <a:t>Mobiliteitsprojecten voor Jongerenwerkers </a:t>
            </a:r>
          </a:p>
          <a:p>
            <a:r>
              <a:rPr lang="nl-NL" dirty="0"/>
              <a:t>Jongerenparticipatieprojecten</a:t>
            </a:r>
          </a:p>
          <a:p>
            <a:r>
              <a:rPr lang="nl-NL" dirty="0"/>
              <a:t>DiscoverEU (Inclusieactie)</a:t>
            </a:r>
          </a:p>
          <a:p>
            <a:endParaRPr lang="nl-NL" sz="1500" dirty="0"/>
          </a:p>
          <a:p>
            <a:pPr marL="0" indent="0">
              <a:buNone/>
            </a:pPr>
            <a:r>
              <a:rPr lang="nl-NL" b="1" dirty="0" err="1"/>
              <a:t>Key</a:t>
            </a:r>
            <a:r>
              <a:rPr lang="nl-NL" b="1" dirty="0"/>
              <a:t> Action 2 - Samenwerking</a:t>
            </a:r>
          </a:p>
          <a:p>
            <a:r>
              <a:rPr lang="nl-NL" dirty="0"/>
              <a:t>Samenwerkingspartnerschappen</a:t>
            </a:r>
          </a:p>
          <a:p>
            <a:r>
              <a:rPr lang="nl-NL" dirty="0"/>
              <a:t>Kleinschalige partnerschappen</a:t>
            </a:r>
          </a:p>
          <a:p>
            <a:pPr marL="0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b="1" dirty="0">
                <a:sym typeface="Wingdings" panose="05000000000000000000" pitchFamily="2" charset="2"/>
              </a:rPr>
              <a:t>Sport: </a:t>
            </a:r>
            <a:r>
              <a:rPr lang="nl-NL" dirty="0">
                <a:sym typeface="Wingdings" panose="05000000000000000000" pitchFamily="2" charset="2"/>
              </a:rPr>
              <a:t>Mobiliteitsprojecten voor breedtesport</a:t>
            </a:r>
          </a:p>
          <a:p>
            <a:pPr marL="0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b="1" dirty="0">
                <a:sym typeface="Wingdings" panose="05000000000000000000" pitchFamily="2" charset="2"/>
              </a:rPr>
              <a:t>Meer informatie: </a:t>
            </a:r>
            <a:r>
              <a:rPr lang="nl-NL" dirty="0">
                <a:hlinkClick r:id="rId3"/>
              </a:rPr>
              <a:t>Erasmus+ Jeugd vergroot je wereld | Erasmus+ (erasmusplus.nl)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913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77D3A-1F18-4B53-8808-975C251B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SOLIDARITEITSPROJECTEN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D94656-FACE-4B37-8F69-D485BFC31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4" y="3051110"/>
            <a:ext cx="9937750" cy="343859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l-NL" dirty="0"/>
              <a:t>Lokale projecten bedacht, opgezet en uitgevoerd door een groep jongeren, om </a:t>
            </a:r>
            <a:r>
              <a:rPr lang="nl-NL" b="1" dirty="0"/>
              <a:t>iets moois te </a:t>
            </a:r>
            <a:r>
              <a:rPr lang="nl-NL" b="1"/>
              <a:t>doen in/voor </a:t>
            </a:r>
            <a:r>
              <a:rPr lang="nl-NL" b="1" dirty="0"/>
              <a:t>hun omgeving. </a:t>
            </a:r>
          </a:p>
          <a:p>
            <a:pPr lvl="0"/>
            <a:r>
              <a:rPr lang="nl-NL" dirty="0"/>
              <a:t>De aanvragers zijn tussen </a:t>
            </a:r>
            <a:r>
              <a:rPr lang="nl-NL" b="1" dirty="0"/>
              <a:t>18 en 30 jaar</a:t>
            </a:r>
          </a:p>
          <a:p>
            <a:pPr lvl="0"/>
            <a:r>
              <a:rPr lang="nl-NL" dirty="0"/>
              <a:t>Minstens </a:t>
            </a:r>
            <a:r>
              <a:rPr lang="nl-NL" b="1" dirty="0"/>
              <a:t>5 jongeren </a:t>
            </a:r>
            <a:r>
              <a:rPr lang="nl-NL" dirty="0"/>
              <a:t>in een groep</a:t>
            </a:r>
          </a:p>
          <a:p>
            <a:pPr lvl="0"/>
            <a:r>
              <a:rPr lang="nl-NL" dirty="0"/>
              <a:t>Deeltijd vrijwilligerswerk (’s avonds, in het weekend, tijdens vakanties)</a:t>
            </a:r>
          </a:p>
          <a:p>
            <a:pPr lvl="0"/>
            <a:r>
              <a:rPr lang="nl-NL" dirty="0"/>
              <a:t>Duur van het project: </a:t>
            </a:r>
            <a:r>
              <a:rPr lang="nl-NL" b="1" dirty="0"/>
              <a:t>2 maanden tot 1 jaar</a:t>
            </a:r>
          </a:p>
          <a:p>
            <a:r>
              <a:rPr lang="nl-NL" dirty="0"/>
              <a:t>Geen perfect uitgevoerd project, maar een kans om te leren door proberen</a:t>
            </a:r>
          </a:p>
          <a:p>
            <a:endParaRPr lang="nl-NL" sz="1600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A512C2F-B6BF-46F3-96BD-74BFC5649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893" y="5827771"/>
            <a:ext cx="2956947" cy="7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856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e5cd08-4555-4dce-a951-7f918ece3afd">
      <Terms xmlns="http://schemas.microsoft.com/office/infopath/2007/PartnerControls"/>
    </lcf76f155ced4ddcb4097134ff3c332f>
    <TaxCatchAll xmlns="ffd3d21f-b1c5-430a-a171-42015be073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3D2B8CD5C8C4FA07974CBBB92928A" ma:contentTypeVersion="18" ma:contentTypeDescription="Create a new document." ma:contentTypeScope="" ma:versionID="02c46b1646c196f662a527f91052559a">
  <xsd:schema xmlns:xsd="http://www.w3.org/2001/XMLSchema" xmlns:xs="http://www.w3.org/2001/XMLSchema" xmlns:p="http://schemas.microsoft.com/office/2006/metadata/properties" xmlns:ns2="b0e5cd08-4555-4dce-a951-7f918ece3afd" xmlns:ns3="ffd3d21f-b1c5-430a-a171-42015be073dc" targetNamespace="http://schemas.microsoft.com/office/2006/metadata/properties" ma:root="true" ma:fieldsID="b6b9cde725953ecad394161926cd1506" ns2:_="" ns3:_="">
    <xsd:import namespace="b0e5cd08-4555-4dce-a951-7f918ece3afd"/>
    <xsd:import namespace="ffd3d21f-b1c5-430a-a171-42015be073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5cd08-4555-4dce-a951-7f918ece3a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9472349-2651-4215-a14a-6178cea9f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3d21f-b1c5-430a-a171-42015be073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d52094-c514-41cb-af23-0697484f087c}" ma:internalName="TaxCatchAll" ma:showField="CatchAllData" ma:web="ffd3d21f-b1c5-430a-a171-42015be073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B659FD-2229-4C1C-AD4F-0742AA9FD3AE}">
  <ds:schemaRefs>
    <ds:schemaRef ds:uri="http://schemas.microsoft.com/office/2006/metadata/properties"/>
    <ds:schemaRef ds:uri="ffd3d21f-b1c5-430a-a171-42015be073dc"/>
    <ds:schemaRef ds:uri="http://schemas.microsoft.com/office/2006/documentManagement/types"/>
    <ds:schemaRef ds:uri="http://schemas.microsoft.com/office/infopath/2007/PartnerControls"/>
    <ds:schemaRef ds:uri="b0e5cd08-4555-4dce-a951-7f918ece3afd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DD96129-CAEA-4104-8864-8F28CE5C25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A0AA4B-432E-488D-A81D-F5BD6C9077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e5cd08-4555-4dce-a951-7f918ece3afd"/>
    <ds:schemaRef ds:uri="ffd3d21f-b1c5-430a-a171-42015be073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20670</TotalTime>
  <Words>832</Words>
  <Application>Microsoft Macintosh PowerPoint</Application>
  <PresentationFormat>Breedbeeld</PresentationFormat>
  <Paragraphs>101</Paragraphs>
  <Slides>16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Wingdings</vt:lpstr>
      <vt:lpstr>Kantoorthema</vt:lpstr>
      <vt:lpstr>Jongerenparticipatie</vt:lpstr>
      <vt:lpstr>WELKOM!</vt:lpstr>
      <vt:lpstr>Jongerenparticipatie: Wat, Waarom en Hoe?</vt:lpstr>
      <vt:lpstr>PowerPoint-presentatie</vt:lpstr>
      <vt:lpstr>Jongerenparticipatie: Wat, Waarom en Hoe?</vt:lpstr>
      <vt:lpstr>Participatieladder </vt:lpstr>
      <vt:lpstr>Bespreek met elkaar!</vt:lpstr>
      <vt:lpstr>SUBSIDIELIJNEN ERASMUS+ JEUGD</vt:lpstr>
      <vt:lpstr>SOLIDARITEITSPROJECTEN</vt:lpstr>
      <vt:lpstr>De subsidie</vt:lpstr>
      <vt:lpstr>PowerPoint-presentatie</vt:lpstr>
      <vt:lpstr>Jongerenparticipatieprojecten</vt:lpstr>
      <vt:lpstr>JONGERENPARTICIPATIEPROJECTEN</vt:lpstr>
      <vt:lpstr>PowerPoint-presentatie</vt:lpstr>
      <vt:lpstr>Erasmus+ Jeugd helpt je graag op weg!</vt:lpstr>
      <vt:lpstr>Op de hoogte blijven?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Wigmans, Miranda</dc:creator>
  <cp:lastModifiedBy>Leverne Nijman</cp:lastModifiedBy>
  <cp:revision>70</cp:revision>
  <dcterms:created xsi:type="dcterms:W3CDTF">2020-11-19T15:38:53Z</dcterms:created>
  <dcterms:modified xsi:type="dcterms:W3CDTF">2024-03-10T15:12:13Z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0x010100C003D2B8CD5C8C4FA07974CBBB92928A</vt:lpwstr>
  </property>
  <property fmtid="{D5CDD505-2E9C-101B-9397-08002B2CF9AE}" pid="3" name="_dlc_DocIdItemGuid">
    <vt:lpwstr>e8a35806-a470-43c1-9cdc-b257a5d9c8f0</vt:lpwstr>
  </property>
  <property fmtid="{D5CDD505-2E9C-101B-9397-08002B2CF9AE}" pid="4" name="MediaServiceImageTags">
    <vt:lpwstr/>
  </property>
</Properties>
</file>