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2" r:id="rId7"/>
    <p:sldId id="261" r:id="rId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Rensink" initials="NR" lastIdx="1" clrIdx="0">
    <p:extLst>
      <p:ext uri="{19B8F6BF-5375-455C-9EA6-DF929625EA0E}">
        <p15:presenceInfo xmlns:p15="http://schemas.microsoft.com/office/powerpoint/2012/main" userId="44f45739e055b7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42E4-93E3-4D1D-ABBC-B2CE54E93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9820D4A1-4CE3-462F-B104-B0C610E8D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2DFAAB0A-CBD8-4F86-9164-65825D080E35}"/>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1D1DCA95-0D59-4749-87F2-3C2F74C0542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5022CB6-A977-4C0B-98FB-9CBDE96ACF49}"/>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225505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F7C4-7F0E-44E1-A102-C4AB3832326F}"/>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8BC11752-D942-46B1-BDF2-2B61FDDC8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6EDA507-637C-4278-8B43-F85D4F9FABC1}"/>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4D1047E4-D03F-4DAE-A15E-ABBCEB2B967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9191EAD-8169-4196-8E4B-412956438290}"/>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58476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E2A3C-3365-4170-B74A-9F418A2C9D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0E6E02DB-A66D-464E-9D54-45935FF6A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EC874CD-51A9-4728-B6DB-B67E8EF0055B}"/>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BF9DB2B7-545D-4F65-B2E0-616AD046AC8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B41FABF-DFFD-4EB0-8AFE-11CF4362F4B3}"/>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134880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C0E4-BDFA-4BB8-846B-14F6B18171CB}"/>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D5C5336E-C038-41EB-8D06-6C0D52665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07AACA27-5B5A-4069-86B4-A37C61110C44}"/>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6430852E-4A28-4617-94EC-7F63187954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18CC19-4910-42B9-B998-FDF4DB757B3C}"/>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111226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6289-1C55-4415-B5A9-6CCE5D628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D727B42E-6B58-47C8-BDD3-6CCD15368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A3456-784C-47C1-82BE-20E19229986A}"/>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A11C284E-CA3E-49E2-9289-8210BB10ECD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1D80AA0-A7D5-4878-9F32-029CA12456F1}"/>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313896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FCF6-45DE-40A7-86F6-1F4DAC0C5417}"/>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B42509F-563A-4099-802D-B3E8D41B5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0FE8AC61-25C0-4C45-96AC-9567C332C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693DBCBD-3579-420B-84F1-C2500E902D89}"/>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6" name="Footer Placeholder 5">
            <a:extLst>
              <a:ext uri="{FF2B5EF4-FFF2-40B4-BE49-F238E27FC236}">
                <a16:creationId xmlns:a16="http://schemas.microsoft.com/office/drawing/2014/main" id="{2E3E301C-2596-4C60-9883-32CB7A2EB0B8}"/>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2946633-2527-4D12-985D-231F545DAD07}"/>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353322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205F-0333-4E1D-948B-DB8F348C9FF2}"/>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E350E207-32A2-481B-8511-17D4FF552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5AD0E-8387-4236-A578-1CA0FC158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4C9FD85F-8367-45F3-96B7-BB19A7792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6674CB-6E38-43E6-B610-ADCC43996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925BD28E-9FAA-48DB-AB7A-BBD9C447E38F}"/>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8" name="Footer Placeholder 7">
            <a:extLst>
              <a:ext uri="{FF2B5EF4-FFF2-40B4-BE49-F238E27FC236}">
                <a16:creationId xmlns:a16="http://schemas.microsoft.com/office/drawing/2014/main" id="{64458C42-04EA-42D2-B87B-75169ED45038}"/>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2F0FE63-379B-4097-ADFF-75C32FCAA143}"/>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298563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1853-1E15-40C6-A463-802A630B572C}"/>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636A9ABF-CF02-45D0-98E2-F59A69C60FFD}"/>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4" name="Footer Placeholder 3">
            <a:extLst>
              <a:ext uri="{FF2B5EF4-FFF2-40B4-BE49-F238E27FC236}">
                <a16:creationId xmlns:a16="http://schemas.microsoft.com/office/drawing/2014/main" id="{A3659531-23DF-4B1E-B33E-2C25E29DF40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92B53830-7877-4AAC-B2F8-BAD648919139}"/>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213143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4B759F-280B-495A-829B-564A8AE24984}"/>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3" name="Footer Placeholder 2">
            <a:extLst>
              <a:ext uri="{FF2B5EF4-FFF2-40B4-BE49-F238E27FC236}">
                <a16:creationId xmlns:a16="http://schemas.microsoft.com/office/drawing/2014/main" id="{2623D00A-BDE8-4E9B-868E-2CED4C6436F4}"/>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D5A4912F-3C92-4F62-9262-4367620D1F4F}"/>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402322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86112-31AA-4BF4-AEE0-DBE85C5B9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E4C8C1F7-0F4A-4BC7-B1A3-642A8F018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12F7A405-6325-42CE-A53B-B3EAE9A5F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C4D47-0D70-4DA4-948F-1417682DEF46}"/>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6" name="Footer Placeholder 5">
            <a:extLst>
              <a:ext uri="{FF2B5EF4-FFF2-40B4-BE49-F238E27FC236}">
                <a16:creationId xmlns:a16="http://schemas.microsoft.com/office/drawing/2014/main" id="{3608CF91-163E-4511-AC5E-45A47570E93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B247232-D7D8-4C70-BF94-4BA707065CE0}"/>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257998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AE93-EC36-4A96-8C57-ED2390F95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1721816D-7B7E-40BA-B9DD-DC82C4941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AE112B3E-B420-4810-9107-EC6BE8192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587CC-10AB-4EF8-AB29-AE28CA917A87}"/>
              </a:ext>
            </a:extLst>
          </p:cNvPr>
          <p:cNvSpPr>
            <a:spLocks noGrp="1"/>
          </p:cNvSpPr>
          <p:nvPr>
            <p:ph type="dt" sz="half" idx="10"/>
          </p:nvPr>
        </p:nvSpPr>
        <p:spPr/>
        <p:txBody>
          <a:bodyPr/>
          <a:lstStyle/>
          <a:p>
            <a:fld id="{EF9CC112-7666-40D6-9129-DA31B5D9F148}" type="datetimeFigureOut">
              <a:rPr lang="en-NL" smtClean="0"/>
              <a:t>03/07/2024</a:t>
            </a:fld>
            <a:endParaRPr lang="en-NL"/>
          </a:p>
        </p:txBody>
      </p:sp>
      <p:sp>
        <p:nvSpPr>
          <p:cNvPr id="6" name="Footer Placeholder 5">
            <a:extLst>
              <a:ext uri="{FF2B5EF4-FFF2-40B4-BE49-F238E27FC236}">
                <a16:creationId xmlns:a16="http://schemas.microsoft.com/office/drawing/2014/main" id="{71E41AF2-AC92-4D96-9CD2-B292A1649E6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FA0633C1-D3EA-4638-9111-B2AB7950342A}"/>
              </a:ext>
            </a:extLst>
          </p:cNvPr>
          <p:cNvSpPr>
            <a:spLocks noGrp="1"/>
          </p:cNvSpPr>
          <p:nvPr>
            <p:ph type="sldNum" sz="quarter" idx="12"/>
          </p:nvPr>
        </p:nvSpPr>
        <p:spPr/>
        <p:txBody>
          <a:bodyPr/>
          <a:lstStyle/>
          <a:p>
            <a:fld id="{458823BA-653E-451A-9294-683752C957A5}" type="slidenum">
              <a:rPr lang="en-NL" smtClean="0"/>
              <a:t>‹#›</a:t>
            </a:fld>
            <a:endParaRPr lang="en-NL"/>
          </a:p>
        </p:txBody>
      </p:sp>
    </p:spTree>
    <p:extLst>
      <p:ext uri="{BB962C8B-B14F-4D97-AF65-F5344CB8AC3E}">
        <p14:creationId xmlns:p14="http://schemas.microsoft.com/office/powerpoint/2010/main" val="21280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5E856-A9CD-4F2A-AEE8-688D28300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EED51612-0445-464A-8023-55AFEF36A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23123B36-8E04-49EA-B49D-2DE9FA7D7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CC112-7666-40D6-9129-DA31B5D9F148}" type="datetimeFigureOut">
              <a:rPr lang="en-NL" smtClean="0"/>
              <a:t>03/07/2024</a:t>
            </a:fld>
            <a:endParaRPr lang="en-NL"/>
          </a:p>
        </p:txBody>
      </p:sp>
      <p:sp>
        <p:nvSpPr>
          <p:cNvPr id="5" name="Footer Placeholder 4">
            <a:extLst>
              <a:ext uri="{FF2B5EF4-FFF2-40B4-BE49-F238E27FC236}">
                <a16:creationId xmlns:a16="http://schemas.microsoft.com/office/drawing/2014/main" id="{D5224AFB-59EE-4A8F-B2CD-EE9FEE092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CA5A848-3F08-4991-B6B7-4659157D3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823BA-653E-451A-9294-683752C957A5}" type="slidenum">
              <a:rPr lang="en-NL" smtClean="0"/>
              <a:t>‹#›</a:t>
            </a:fld>
            <a:endParaRPr lang="en-NL"/>
          </a:p>
        </p:txBody>
      </p:sp>
    </p:spTree>
    <p:extLst>
      <p:ext uri="{BB962C8B-B14F-4D97-AF65-F5344CB8AC3E}">
        <p14:creationId xmlns:p14="http://schemas.microsoft.com/office/powerpoint/2010/main" val="377354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1BEE50-FFD1-412B-AEC7-7C76E08DC830}"/>
              </a:ext>
            </a:extLst>
          </p:cNvPr>
          <p:cNvPicPr>
            <a:picLocks noChangeAspect="1"/>
          </p:cNvPicPr>
          <p:nvPr/>
        </p:nvPicPr>
        <p:blipFill rotWithShape="1">
          <a:blip r:embed="rId2">
            <a:extLst>
              <a:ext uri="{28A0092B-C50C-407E-A947-70E740481C1C}">
                <a14:useLocalDpi xmlns:a14="http://schemas.microsoft.com/office/drawing/2010/main" val="0"/>
              </a:ext>
            </a:extLst>
          </a:blip>
          <a:srcRect r="66750"/>
          <a:stretch/>
        </p:blipFill>
        <p:spPr>
          <a:xfrm>
            <a:off x="0" y="0"/>
            <a:ext cx="4053840" cy="6858000"/>
          </a:xfrm>
          <a:prstGeom prst="rect">
            <a:avLst/>
          </a:prstGeom>
        </p:spPr>
      </p:pic>
      <p:sp>
        <p:nvSpPr>
          <p:cNvPr id="7" name="TextBox 6">
            <a:extLst>
              <a:ext uri="{FF2B5EF4-FFF2-40B4-BE49-F238E27FC236}">
                <a16:creationId xmlns:a16="http://schemas.microsoft.com/office/drawing/2014/main" id="{B5DD5BF7-BFA6-4089-8147-25CCA2EE1DF5}"/>
              </a:ext>
            </a:extLst>
          </p:cNvPr>
          <p:cNvSpPr txBox="1"/>
          <p:nvPr/>
        </p:nvSpPr>
        <p:spPr>
          <a:xfrm>
            <a:off x="5091125" y="1320730"/>
            <a:ext cx="6094070" cy="4339650"/>
          </a:xfrm>
          <a:prstGeom prst="rect">
            <a:avLst/>
          </a:prstGeom>
          <a:noFill/>
        </p:spPr>
        <p:txBody>
          <a:bodyPr wrap="square">
            <a:spAutoFit/>
          </a:bodyPr>
          <a:lstStyle/>
          <a:p>
            <a:r>
              <a:rPr lang="en-GB" sz="3600" b="1" dirty="0">
                <a:latin typeface="Myriad Pro" panose="020B0503030403020204" pitchFamily="34" charset="0"/>
              </a:rPr>
              <a:t>Welcome to Indonesia. </a:t>
            </a:r>
            <a:endParaRPr lang="en-NL" sz="3600" b="1" dirty="0">
              <a:latin typeface="Myriad Pro" panose="020B0503030403020204" pitchFamily="34" charset="0"/>
            </a:endParaRPr>
          </a:p>
          <a:p>
            <a:endParaRPr lang="en-NL" sz="2000" dirty="0">
              <a:latin typeface="Myriad Pro" panose="020B0503030403020204" pitchFamily="34" charset="0"/>
            </a:endParaRPr>
          </a:p>
          <a:p>
            <a:r>
              <a:rPr lang="en-GB" sz="2000" dirty="0">
                <a:latin typeface="Myriad Pro" panose="020B0503030403020204" pitchFamily="34" charset="0"/>
              </a:rPr>
              <a:t>Today, we're stepping into the shoes of development workers, all striving to make a difference </a:t>
            </a:r>
            <a:r>
              <a:rPr lang="en-NL" sz="2000" dirty="0">
                <a:latin typeface="Myriad Pro" panose="020B0503030403020204" pitchFamily="34" charset="0"/>
              </a:rPr>
              <a:t>for</a:t>
            </a:r>
            <a:r>
              <a:rPr lang="en-GB" sz="2000" dirty="0">
                <a:latin typeface="Myriad Pro" panose="020B0503030403020204" pitchFamily="34" charset="0"/>
              </a:rPr>
              <a:t> the vibrant communities of Java. </a:t>
            </a:r>
            <a:endParaRPr lang="en-NL" sz="2000" dirty="0">
              <a:latin typeface="Myriad Pro" panose="020B0503030403020204" pitchFamily="34" charset="0"/>
            </a:endParaRPr>
          </a:p>
          <a:p>
            <a:endParaRPr lang="en-NL" sz="2000" dirty="0">
              <a:latin typeface="Myriad Pro" panose="020B0503030403020204" pitchFamily="34" charset="0"/>
            </a:endParaRPr>
          </a:p>
          <a:p>
            <a:r>
              <a:rPr lang="en-GB" sz="2000" dirty="0">
                <a:latin typeface="Myriad Pro" panose="020B0503030403020204" pitchFamily="34" charset="0"/>
              </a:rPr>
              <a:t>You are the leaders of these organizations and throughout this game, you will be faced with challenging decisions. The objective is to achieve the highest possible outcome by working together as a team to help the communities. </a:t>
            </a:r>
            <a:br>
              <a:rPr lang="en-GB" sz="2000" dirty="0"/>
            </a:br>
            <a:endParaRPr lang="en-NL" sz="2000" dirty="0">
              <a:latin typeface="Myriad Pro" panose="020B0503030403020204" pitchFamily="34" charset="0"/>
            </a:endParaRPr>
          </a:p>
          <a:p>
            <a:r>
              <a:rPr lang="en-GB" sz="2000" dirty="0">
                <a:latin typeface="Myriad Pro" panose="020B0503030403020204" pitchFamily="34" charset="0"/>
              </a:rPr>
              <a:t>Now, it's time for you to meet your organizations</a:t>
            </a:r>
            <a:r>
              <a:rPr lang="en-NL" sz="2000" dirty="0">
                <a:latin typeface="Myriad Pro" panose="020B0503030403020204" pitchFamily="34" charset="0"/>
              </a:rPr>
              <a:t>!</a:t>
            </a:r>
            <a:endParaRPr lang="en-GB" sz="2000" dirty="0">
              <a:latin typeface="Myriad Pro" panose="020B0503030403020204" pitchFamily="34" charset="0"/>
            </a:endParaRPr>
          </a:p>
        </p:txBody>
      </p:sp>
    </p:spTree>
    <p:extLst>
      <p:ext uri="{BB962C8B-B14F-4D97-AF65-F5344CB8AC3E}">
        <p14:creationId xmlns:p14="http://schemas.microsoft.com/office/powerpoint/2010/main" val="301860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B10E3B-EB3A-47E4-BA27-269FD018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81" y="1294458"/>
            <a:ext cx="4269084" cy="4269084"/>
          </a:xfrm>
          <a:prstGeom prst="rect">
            <a:avLst/>
          </a:prstGeom>
        </p:spPr>
      </p:pic>
      <p:sp>
        <p:nvSpPr>
          <p:cNvPr id="9" name="TextBox 8">
            <a:extLst>
              <a:ext uri="{FF2B5EF4-FFF2-40B4-BE49-F238E27FC236}">
                <a16:creationId xmlns:a16="http://schemas.microsoft.com/office/drawing/2014/main" id="{866340E5-F4E4-4728-8468-4BDC51DE0056}"/>
              </a:ext>
            </a:extLst>
          </p:cNvPr>
          <p:cNvSpPr txBox="1"/>
          <p:nvPr/>
        </p:nvSpPr>
        <p:spPr>
          <a:xfrm>
            <a:off x="6096000" y="1036999"/>
            <a:ext cx="5511478" cy="4784002"/>
          </a:xfrm>
          <a:prstGeom prst="rect">
            <a:avLst/>
          </a:prstGeom>
          <a:noFill/>
        </p:spPr>
        <p:txBody>
          <a:bodyPr wrap="square">
            <a:spAutoFit/>
          </a:bodyPr>
          <a:lstStyle/>
          <a:p>
            <a:pPr>
              <a:lnSpc>
                <a:spcPct val="115000"/>
              </a:lnSpc>
              <a:spcAft>
                <a:spcPts val="1000"/>
              </a:spcAft>
            </a:pPr>
            <a:r>
              <a:rPr lang="en-NL" sz="2800" b="1" dirty="0">
                <a:effectLst/>
                <a:latin typeface="Myriad Pro" panose="020B0503030403020204" pitchFamily="34" charset="0"/>
              </a:rPr>
              <a:t>Team Red: </a:t>
            </a:r>
            <a:r>
              <a:rPr lang="en-NL" sz="2800" b="1">
                <a:effectLst/>
                <a:latin typeface="Myriad Pro" panose="020B0503030403020204" pitchFamily="34" charset="0"/>
              </a:rPr>
              <a:t>Large NGO</a:t>
            </a:r>
            <a:endParaRPr lang="en-NL" sz="2800" b="1" dirty="0">
              <a:effectLst/>
              <a:latin typeface="Myriad Pro" panose="020B0503030403020204" pitchFamily="34" charset="0"/>
            </a:endParaRPr>
          </a:p>
          <a:p>
            <a:pPr>
              <a:lnSpc>
                <a:spcPct val="115000"/>
              </a:lnSpc>
              <a:spcAft>
                <a:spcPts val="1000"/>
              </a:spcAft>
            </a:pPr>
            <a:r>
              <a:rPr lang="en-NL" sz="2000" dirty="0">
                <a:effectLst/>
                <a:latin typeface="Myriad Pro" panose="020B0503030403020204" pitchFamily="34" charset="0"/>
              </a:rPr>
              <a:t>Your organization, is a well-established national chapter of a prominent international NGO. With offices in every province, your vast network includes hundreds of dedicated staff and numerous consultants. </a:t>
            </a:r>
          </a:p>
          <a:p>
            <a:pPr>
              <a:lnSpc>
                <a:spcPct val="115000"/>
              </a:lnSpc>
              <a:spcAft>
                <a:spcPts val="1000"/>
              </a:spcAft>
            </a:pPr>
            <a:r>
              <a:rPr lang="en-NL" sz="2000" dirty="0">
                <a:effectLst/>
                <a:latin typeface="Myriad Pro" panose="020B0503030403020204" pitchFamily="34" charset="0"/>
              </a:rPr>
              <a:t>You've been tasked with developing communities in a small city on Java, a challenging mission given the diverse needs and limited resources in the region. Your experience and connections are vast, but navigating local nuances poses a significant challenge.</a:t>
            </a:r>
            <a:endParaRPr lang="en-NL" sz="1600" dirty="0">
              <a:effectLst/>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24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6340E5-F4E4-4728-8468-4BDC51DE0056}"/>
              </a:ext>
            </a:extLst>
          </p:cNvPr>
          <p:cNvSpPr txBox="1"/>
          <p:nvPr/>
        </p:nvSpPr>
        <p:spPr>
          <a:xfrm>
            <a:off x="6096000" y="895422"/>
            <a:ext cx="5511478" cy="4713213"/>
          </a:xfrm>
          <a:prstGeom prst="rect">
            <a:avLst/>
          </a:prstGeom>
          <a:noFill/>
        </p:spPr>
        <p:txBody>
          <a:bodyPr wrap="square">
            <a:spAutoFit/>
          </a:bodyPr>
          <a:lstStyle/>
          <a:p>
            <a:pPr>
              <a:lnSpc>
                <a:spcPct val="115000"/>
              </a:lnSpc>
              <a:spcAft>
                <a:spcPts val="1000"/>
              </a:spcAft>
            </a:pPr>
            <a:r>
              <a:rPr lang="en-NL" sz="2800" b="1" dirty="0">
                <a:effectLst/>
                <a:latin typeface="Myriad Pro" panose="020B0503030403020204" pitchFamily="34" charset="0"/>
              </a:rPr>
              <a:t>Team Green: Large NGO</a:t>
            </a:r>
            <a:endParaRPr lang="en-NL" sz="2800" dirty="0">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As </a:t>
            </a:r>
            <a:r>
              <a:rPr lang="en-NL" sz="2000">
                <a:effectLst/>
                <a:latin typeface="Myriad Pro" panose="020B0503030403020204" pitchFamily="34" charset="0"/>
                <a:ea typeface="Times New Roman" panose="02020603050405020304" pitchFamily="18" charset="0"/>
                <a:cs typeface="Times New Roman" panose="02020603050405020304" pitchFamily="18" charset="0"/>
              </a:rPr>
              <a:t>a medium-sized </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NGO, you've forged a crucial cooperation with a larger international NGO. Headquartered in the main city of Central Java, your team of twenty passionate employees collaborates closely with the local university. </a:t>
            </a: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Your modest size allows for agility, but limited resources mean strategic decisions are crucial. Your goal is to strike a balance between grassroots initiatives and the expectations of your international partner, presenting a unique set of challenges.</a:t>
            </a:r>
            <a:endParaRPr lang="en-NL" dirty="0">
              <a:effectLst/>
              <a:latin typeface="Myriad Pro" panose="020B0503030403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51BED25-4F7B-4612-A68A-940E32E52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45" y="919642"/>
            <a:ext cx="4643900" cy="4643900"/>
          </a:xfrm>
          <a:prstGeom prst="rect">
            <a:avLst/>
          </a:prstGeom>
        </p:spPr>
      </p:pic>
    </p:spTree>
    <p:extLst>
      <p:ext uri="{BB962C8B-B14F-4D97-AF65-F5344CB8AC3E}">
        <p14:creationId xmlns:p14="http://schemas.microsoft.com/office/powerpoint/2010/main" val="3966547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6340E5-F4E4-4728-8468-4BDC51DE0056}"/>
              </a:ext>
            </a:extLst>
          </p:cNvPr>
          <p:cNvSpPr txBox="1"/>
          <p:nvPr/>
        </p:nvSpPr>
        <p:spPr>
          <a:xfrm>
            <a:off x="6096000" y="1078049"/>
            <a:ext cx="5511478" cy="4713213"/>
          </a:xfrm>
          <a:prstGeom prst="rect">
            <a:avLst/>
          </a:prstGeom>
          <a:noFill/>
        </p:spPr>
        <p:txBody>
          <a:bodyPr wrap="square">
            <a:spAutoFit/>
          </a:bodyPr>
          <a:lstStyle/>
          <a:p>
            <a:pPr>
              <a:lnSpc>
                <a:spcPct val="115000"/>
              </a:lnSpc>
              <a:spcAft>
                <a:spcPts val="1000"/>
              </a:spcAft>
            </a:pPr>
            <a:r>
              <a:rPr lang="en-NL" sz="2800" b="1" dirty="0">
                <a:effectLst/>
                <a:latin typeface="Myriad Pro" panose="020B0503030403020204" pitchFamily="34" charset="0"/>
                <a:ea typeface="Times New Roman" panose="02020603050405020304" pitchFamily="18" charset="0"/>
                <a:cs typeface="Times New Roman" panose="02020603050405020304" pitchFamily="18" charset="0"/>
              </a:rPr>
              <a:t>Team Blue</a:t>
            </a:r>
            <a:r>
              <a:rPr lang="en-NL" sz="2800" b="1" dirty="0">
                <a:effectLst/>
                <a:latin typeface="Myriad Pro" panose="020B0503030403020204" pitchFamily="34" charset="0"/>
              </a:rPr>
              <a:t>: </a:t>
            </a:r>
            <a:r>
              <a:rPr lang="en-US" sz="2800" b="1" dirty="0">
                <a:latin typeface="Myriad Pro" panose="020B0503030403020204" pitchFamily="34" charset="0"/>
              </a:rPr>
              <a:t>Youth </a:t>
            </a:r>
            <a:r>
              <a:rPr lang="en-NL" sz="2800" b="1" dirty="0">
                <a:latin typeface="Myriad Pro" panose="020B0503030403020204" pitchFamily="34" charset="0"/>
              </a:rPr>
              <a:t>Volunteers</a:t>
            </a:r>
            <a:endParaRPr lang="en-NL" sz="2800" b="1" dirty="0">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Hailing from a remote village near the coast of Java, your </a:t>
            </a:r>
            <a:r>
              <a:rPr lang="en-US" sz="2000" dirty="0">
                <a:effectLst/>
                <a:latin typeface="Myriad Pro" panose="020B0503030403020204" pitchFamily="34" charset="0"/>
                <a:ea typeface="Times New Roman" panose="02020603050405020304" pitchFamily="18" charset="0"/>
                <a:cs typeface="Times New Roman" panose="02020603050405020304" pitchFamily="18" charset="0"/>
              </a:rPr>
              <a:t>youth </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volunteer group is deeply rooted in the community. Comprising of nine locals, you operate from the home of one dedicated volunteer. </a:t>
            </a: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Your </a:t>
            </a:r>
            <a:r>
              <a:rPr lang="en-US" sz="2000" dirty="0">
                <a:effectLst/>
                <a:latin typeface="Myriad Pro" panose="020B0503030403020204" pitchFamily="34" charset="0"/>
                <a:ea typeface="Times New Roman" panose="02020603050405020304" pitchFamily="18" charset="0"/>
                <a:cs typeface="Times New Roman" panose="02020603050405020304" pitchFamily="18" charset="0"/>
              </a:rPr>
              <a:t>activities</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 are born out of necessity, addressing immediate needs in the village. Lack of formal education and resources is a hurdle, but your intimate knowledge of the community and unwavering dedication drive your grassroots efforts.</a:t>
            </a:r>
            <a:endParaRPr lang="en-NL" dirty="0">
              <a:effectLst/>
              <a:latin typeface="Myriad Pro" panose="020B0503030403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545B3C3-2D86-4DD2-83B2-532CB70F3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22" y="1066737"/>
            <a:ext cx="4724525" cy="4724525"/>
          </a:xfrm>
          <a:prstGeom prst="rect">
            <a:avLst/>
          </a:prstGeom>
        </p:spPr>
      </p:pic>
    </p:spTree>
    <p:extLst>
      <p:ext uri="{BB962C8B-B14F-4D97-AF65-F5344CB8AC3E}">
        <p14:creationId xmlns:p14="http://schemas.microsoft.com/office/powerpoint/2010/main" val="427915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6340E5-F4E4-4728-8468-4BDC51DE0056}"/>
              </a:ext>
            </a:extLst>
          </p:cNvPr>
          <p:cNvSpPr txBox="1"/>
          <p:nvPr/>
        </p:nvSpPr>
        <p:spPr>
          <a:xfrm>
            <a:off x="6096000" y="1426335"/>
            <a:ext cx="5511478" cy="4707314"/>
          </a:xfrm>
          <a:prstGeom prst="rect">
            <a:avLst/>
          </a:prstGeom>
          <a:noFill/>
        </p:spPr>
        <p:txBody>
          <a:bodyPr wrap="square">
            <a:spAutoFit/>
          </a:bodyPr>
          <a:lstStyle/>
          <a:p>
            <a:pPr>
              <a:lnSpc>
                <a:spcPct val="115000"/>
              </a:lnSpc>
              <a:spcAft>
                <a:spcPts val="1000"/>
              </a:spcAft>
            </a:pPr>
            <a:r>
              <a:rPr lang="en-NL" sz="2800" b="1" dirty="0">
                <a:effectLst/>
                <a:latin typeface="Myriad Pro" panose="020B0503030403020204" pitchFamily="34" charset="0"/>
                <a:ea typeface="Times New Roman" panose="02020603050405020304" pitchFamily="18" charset="0"/>
                <a:cs typeface="Times New Roman" panose="02020603050405020304" pitchFamily="18" charset="0"/>
              </a:rPr>
              <a:t>Team Yellow</a:t>
            </a:r>
            <a:r>
              <a:rPr lang="en-NL" sz="2800" b="1" dirty="0">
                <a:effectLst/>
                <a:latin typeface="Myriad Pro" panose="020B0503030403020204" pitchFamily="34" charset="0"/>
              </a:rPr>
              <a:t>: </a:t>
            </a:r>
            <a:r>
              <a:rPr lang="en-US" sz="2800" b="1" dirty="0">
                <a:effectLst/>
                <a:latin typeface="Myriad Pro" panose="020B0503030403020204" pitchFamily="34" charset="0"/>
              </a:rPr>
              <a:t>Youth </a:t>
            </a:r>
            <a:r>
              <a:rPr lang="en-NL" sz="2800" b="1" dirty="0">
                <a:latin typeface="Myriad Pro" panose="020B0503030403020204" pitchFamily="34" charset="0"/>
              </a:rPr>
              <a:t>Volunteer</a:t>
            </a:r>
            <a:endParaRPr lang="en-NL" sz="2800" dirty="0">
              <a:effectLst/>
              <a:latin typeface="Myriad Pro" panose="020B0503030403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Your </a:t>
            </a:r>
            <a:r>
              <a:rPr lang="en-US" sz="2000" dirty="0">
                <a:effectLst/>
                <a:latin typeface="Myriad Pro" panose="020B0503030403020204" pitchFamily="34" charset="0"/>
                <a:ea typeface="Times New Roman" panose="02020603050405020304" pitchFamily="18" charset="0"/>
                <a:cs typeface="Times New Roman" panose="02020603050405020304" pitchFamily="18" charset="0"/>
              </a:rPr>
              <a:t>youth </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volunteer team operates in small village in the highlands of Java. Comprising of six villagers, you work collectively from an empty classroom from the local elementary school.</a:t>
            </a:r>
          </a:p>
          <a:p>
            <a:pPr>
              <a:lnSpc>
                <a:spcPct val="115000"/>
              </a:lnSpc>
              <a:spcAft>
                <a:spcPts val="1000"/>
              </a:spcAft>
            </a:pP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Your </a:t>
            </a:r>
            <a:r>
              <a:rPr lang="en-US" sz="2000" dirty="0">
                <a:effectLst/>
                <a:latin typeface="Myriad Pro" panose="020B0503030403020204" pitchFamily="34" charset="0"/>
                <a:ea typeface="Times New Roman" panose="02020603050405020304" pitchFamily="18" charset="0"/>
                <a:cs typeface="Times New Roman" panose="02020603050405020304" pitchFamily="18" charset="0"/>
              </a:rPr>
              <a:t>activities</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 are community-driven, </a:t>
            </a:r>
            <a:r>
              <a:rPr lang="en-US" sz="2000" dirty="0">
                <a:effectLst/>
                <a:latin typeface="Myriad Pro" panose="020B0503030403020204" pitchFamily="34" charset="0"/>
                <a:ea typeface="Times New Roman" panose="02020603050405020304" pitchFamily="18" charset="0"/>
                <a:cs typeface="Times New Roman" panose="02020603050405020304" pitchFamily="18" charset="0"/>
              </a:rPr>
              <a:t>trying to </a:t>
            </a:r>
            <a:r>
              <a:rPr lang="en-NL" sz="2000" dirty="0">
                <a:effectLst/>
                <a:latin typeface="Myriad Pro" panose="020B0503030403020204" pitchFamily="34" charset="0"/>
                <a:ea typeface="Times New Roman" panose="02020603050405020304" pitchFamily="18" charset="0"/>
                <a:cs typeface="Times New Roman" panose="02020603050405020304" pitchFamily="18" charset="0"/>
              </a:rPr>
              <a:t>focusing on sustainable solutions to local challenges. The lack of resources and formal training is a constant struggle, but the tight-knit nature of your group fosters resilience and a strong sense of community</a:t>
            </a:r>
            <a:endParaRPr lang="en-NL" dirty="0">
              <a:effectLst/>
              <a:latin typeface="Myriad Pro" panose="020B0503030403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4EA4DC8-62D6-4CBF-A01B-98E47D62F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09" y="1487074"/>
            <a:ext cx="3883851" cy="3883851"/>
          </a:xfrm>
          <a:prstGeom prst="rect">
            <a:avLst/>
          </a:prstGeom>
        </p:spPr>
      </p:pic>
    </p:spTree>
    <p:extLst>
      <p:ext uri="{BB962C8B-B14F-4D97-AF65-F5344CB8AC3E}">
        <p14:creationId xmlns:p14="http://schemas.microsoft.com/office/powerpoint/2010/main" val="122721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1BEE50-FFD1-412B-AEC7-7C76E08DC830}"/>
              </a:ext>
            </a:extLst>
          </p:cNvPr>
          <p:cNvPicPr>
            <a:picLocks noChangeAspect="1"/>
          </p:cNvPicPr>
          <p:nvPr/>
        </p:nvPicPr>
        <p:blipFill rotWithShape="1">
          <a:blip r:embed="rId2">
            <a:extLst>
              <a:ext uri="{28A0092B-C50C-407E-A947-70E740481C1C}">
                <a14:useLocalDpi xmlns:a14="http://schemas.microsoft.com/office/drawing/2010/main" val="0"/>
              </a:ext>
            </a:extLst>
          </a:blip>
          <a:srcRect r="66750"/>
          <a:stretch/>
        </p:blipFill>
        <p:spPr>
          <a:xfrm>
            <a:off x="0" y="0"/>
            <a:ext cx="4053840" cy="6858000"/>
          </a:xfrm>
          <a:prstGeom prst="rect">
            <a:avLst/>
          </a:prstGeom>
        </p:spPr>
      </p:pic>
      <p:sp>
        <p:nvSpPr>
          <p:cNvPr id="7" name="TextBox 6">
            <a:extLst>
              <a:ext uri="{FF2B5EF4-FFF2-40B4-BE49-F238E27FC236}">
                <a16:creationId xmlns:a16="http://schemas.microsoft.com/office/drawing/2014/main" id="{B5DD5BF7-BFA6-4089-8147-25CCA2EE1DF5}"/>
              </a:ext>
            </a:extLst>
          </p:cNvPr>
          <p:cNvSpPr txBox="1"/>
          <p:nvPr/>
        </p:nvSpPr>
        <p:spPr>
          <a:xfrm>
            <a:off x="5091125" y="1320730"/>
            <a:ext cx="6094070" cy="4647426"/>
          </a:xfrm>
          <a:prstGeom prst="rect">
            <a:avLst/>
          </a:prstGeom>
          <a:noFill/>
        </p:spPr>
        <p:txBody>
          <a:bodyPr wrap="square">
            <a:spAutoFit/>
          </a:bodyPr>
          <a:lstStyle/>
          <a:p>
            <a:r>
              <a:rPr lang="en-GB" sz="3600" b="1" dirty="0">
                <a:latin typeface="Myriad Pro" panose="020B0503030403020204" pitchFamily="34" charset="0"/>
              </a:rPr>
              <a:t>G</a:t>
            </a:r>
            <a:r>
              <a:rPr lang="en-NL" sz="3600" b="1" dirty="0" err="1">
                <a:latin typeface="Myriad Pro" panose="020B0503030403020204" pitchFamily="34" charset="0"/>
              </a:rPr>
              <a:t>ame</a:t>
            </a:r>
            <a:r>
              <a:rPr lang="en-NL" sz="3600" b="1" dirty="0">
                <a:latin typeface="Myriad Pro" panose="020B0503030403020204" pitchFamily="34" charset="0"/>
              </a:rPr>
              <a:t> Rules</a:t>
            </a:r>
          </a:p>
          <a:p>
            <a:endParaRPr lang="en-NL" sz="2000" dirty="0">
              <a:latin typeface="Myriad Pro" panose="020B0503030403020204" pitchFamily="34" charset="0"/>
            </a:endParaRPr>
          </a:p>
          <a:p>
            <a:pPr marL="342900" indent="-342900">
              <a:buFont typeface="Arial" panose="020B0604020202020204" pitchFamily="34" charset="0"/>
              <a:buChar char="•"/>
            </a:pPr>
            <a:r>
              <a:rPr lang="en-GB" sz="2000" dirty="0">
                <a:latin typeface="Myriad Pro" panose="020B0503030403020204" pitchFamily="34" charset="0"/>
              </a:rPr>
              <a:t>There are six different scenarios. For each scenario, you will have to choose between two options.</a:t>
            </a:r>
            <a:endParaRPr lang="en-NL" sz="2000" dirty="0">
              <a:latin typeface="Myriad Pro" panose="020B0503030403020204" pitchFamily="34" charset="0"/>
            </a:endParaRPr>
          </a:p>
          <a:p>
            <a:pPr marL="342900" indent="-342900">
              <a:buFont typeface="Arial" panose="020B0604020202020204" pitchFamily="34" charset="0"/>
              <a:buChar char="•"/>
            </a:pPr>
            <a:endParaRPr lang="en-NL" sz="2000" dirty="0">
              <a:latin typeface="Myriad Pro" panose="020B0503030403020204" pitchFamily="34" charset="0"/>
            </a:endParaRPr>
          </a:p>
          <a:p>
            <a:pPr marL="342900" indent="-342900">
              <a:buFont typeface="Arial" panose="020B0604020202020204" pitchFamily="34" charset="0"/>
              <a:buChar char="•"/>
            </a:pPr>
            <a:r>
              <a:rPr lang="en-GB" sz="2000" dirty="0">
                <a:latin typeface="Myriad Pro" panose="020B0503030403020204" pitchFamily="34" charset="0"/>
              </a:rPr>
              <a:t>During the game, the facilitator will instruct you to take a step forward, backward, or stay in place. This depends on your chosen answer. If you take a step forward, it means you are getting closer to your end goal. If you take a step backward, it means you are facing difficulties with implementing your programs.</a:t>
            </a:r>
            <a:endParaRPr lang="en-NL" sz="2000" dirty="0">
              <a:latin typeface="Myriad Pro" panose="020B0503030403020204" pitchFamily="34" charset="0"/>
            </a:endParaRPr>
          </a:p>
          <a:p>
            <a:pPr marL="342900" indent="-342900">
              <a:buFont typeface="Arial" panose="020B0604020202020204" pitchFamily="34" charset="0"/>
              <a:buChar char="•"/>
            </a:pPr>
            <a:endParaRPr lang="en-NL" sz="2000" dirty="0">
              <a:latin typeface="Myriad Pro" panose="020B0503030403020204" pitchFamily="34" charset="0"/>
            </a:endParaRPr>
          </a:p>
          <a:p>
            <a:pPr marL="342900" indent="-342900">
              <a:buFont typeface="Arial" panose="020B0604020202020204" pitchFamily="34" charset="0"/>
              <a:buChar char="•"/>
            </a:pPr>
            <a:r>
              <a:rPr lang="en-GB" sz="2000" dirty="0">
                <a:latin typeface="Myriad Pro" panose="020B0503030403020204" pitchFamily="34" charset="0"/>
              </a:rPr>
              <a:t>The goal is to make as much forward progress as possible.</a:t>
            </a:r>
            <a:endParaRPr lang="en-NL" sz="2000" dirty="0">
              <a:latin typeface="Myriad Pro" panose="020B0503030403020204" pitchFamily="34" charset="0"/>
            </a:endParaRPr>
          </a:p>
        </p:txBody>
      </p:sp>
    </p:spTree>
    <p:extLst>
      <p:ext uri="{BB962C8B-B14F-4D97-AF65-F5344CB8AC3E}">
        <p14:creationId xmlns:p14="http://schemas.microsoft.com/office/powerpoint/2010/main" val="411265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692348-92E2-4BE9-92D6-D17CB66FB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F710890-7CBC-46E8-B67C-269905416E97}"/>
              </a:ext>
            </a:extLst>
          </p:cNvPr>
          <p:cNvSpPr txBox="1"/>
          <p:nvPr/>
        </p:nvSpPr>
        <p:spPr>
          <a:xfrm>
            <a:off x="3246120" y="831975"/>
            <a:ext cx="5699760" cy="1402563"/>
          </a:xfrm>
          <a:prstGeom prst="rect">
            <a:avLst/>
          </a:prstGeom>
          <a:noFill/>
        </p:spPr>
        <p:txBody>
          <a:bodyPr wrap="square">
            <a:spAutoFit/>
          </a:bodyPr>
          <a:lstStyle/>
          <a:p>
            <a:pPr>
              <a:lnSpc>
                <a:spcPct val="115000"/>
              </a:lnSpc>
              <a:spcAft>
                <a:spcPts val="1000"/>
              </a:spcAft>
            </a:pPr>
            <a:r>
              <a:rPr lang="en-NL" sz="8000" b="1" dirty="0">
                <a:solidFill>
                  <a:srgbClr val="355EA7"/>
                </a:solidFill>
                <a:latin typeface="Myriad Pro" panose="020B0503030403020204" pitchFamily="34" charset="0"/>
                <a:ea typeface="Times New Roman" panose="02020603050405020304" pitchFamily="18" charset="0"/>
                <a:cs typeface="Times New Roman" panose="02020603050405020304" pitchFamily="18" charset="0"/>
              </a:rPr>
              <a:t>GAME TIME!</a:t>
            </a:r>
            <a:endParaRPr lang="en-NL" sz="8000" b="1" dirty="0">
              <a:solidFill>
                <a:srgbClr val="355EA7"/>
              </a:solidFill>
              <a:effectLst/>
              <a:latin typeface="Myriad Pro" panose="020B05030304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919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507</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Rensink</dc:creator>
  <cp:lastModifiedBy>lenovo</cp:lastModifiedBy>
  <cp:revision>23</cp:revision>
  <dcterms:created xsi:type="dcterms:W3CDTF">2024-02-11T06:55:54Z</dcterms:created>
  <dcterms:modified xsi:type="dcterms:W3CDTF">2024-03-07T16:05:46Z</dcterms:modified>
</cp:coreProperties>
</file>