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88" r:id="rId3"/>
    <p:sldId id="311" r:id="rId4"/>
    <p:sldId id="289" r:id="rId5"/>
    <p:sldId id="279" r:id="rId6"/>
    <p:sldId id="290" r:id="rId7"/>
    <p:sldId id="291" r:id="rId8"/>
    <p:sldId id="280" r:id="rId9"/>
    <p:sldId id="263" r:id="rId10"/>
    <p:sldId id="313" r:id="rId11"/>
    <p:sldId id="282" r:id="rId12"/>
    <p:sldId id="260" r:id="rId13"/>
    <p:sldId id="320" r:id="rId14"/>
    <p:sldId id="304" r:id="rId15"/>
    <p:sldId id="266" r:id="rId16"/>
    <p:sldId id="322" r:id="rId17"/>
    <p:sldId id="299" r:id="rId18"/>
    <p:sldId id="315" r:id="rId19"/>
    <p:sldId id="321" r:id="rId20"/>
    <p:sldId id="309" r:id="rId21"/>
    <p:sldId id="283" r:id="rId22"/>
    <p:sldId id="267" r:id="rId23"/>
    <p:sldId id="284" r:id="rId24"/>
    <p:sldId id="324" r:id="rId25"/>
    <p:sldId id="325" r:id="rId26"/>
    <p:sldId id="314" r:id="rId27"/>
    <p:sldId id="28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78974" autoAdjust="0"/>
  </p:normalViewPr>
  <p:slideViewPr>
    <p:cSldViewPr snapToGrid="0">
      <p:cViewPr varScale="1">
        <p:scale>
          <a:sx n="51" d="100"/>
          <a:sy n="51" d="100"/>
        </p:scale>
        <p:origin x="1232"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074D50-E392-4051-BC96-FAF269D12898}" type="datetimeFigureOut">
              <a:rPr lang="en-US" smtClean="0"/>
              <a:t>3/12/2024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803A90-E060-4486-9110-E46F31676222}" type="slidenum">
              <a:rPr lang="en-US" smtClean="0"/>
              <a:t>‹#›</a:t>
            </a:fld>
            <a:endParaRPr lang="en-US"/>
          </a:p>
        </p:txBody>
      </p:sp>
    </p:spTree>
    <p:extLst>
      <p:ext uri="{BB962C8B-B14F-4D97-AF65-F5344CB8AC3E}">
        <p14:creationId xmlns:p14="http://schemas.microsoft.com/office/powerpoint/2010/main" val="634408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 a translator found out about climate change and wondered what can I/we do to have a positive impact on climate change. </a:t>
            </a:r>
            <a:br>
              <a:rPr lang="en-US" dirty="0"/>
            </a:br>
            <a:r>
              <a:rPr lang="en-US" dirty="0"/>
              <a:t>Talk about challenges and stuff but no examples to show what’s being done. Who are campaigning changing policies?</a:t>
            </a:r>
            <a:br>
              <a:rPr lang="en-US" dirty="0"/>
            </a:br>
            <a:r>
              <a:rPr lang="en-US" dirty="0"/>
              <a:t>Start a conversation about something that matters. </a:t>
            </a:r>
          </a:p>
          <a:p>
            <a:endParaRPr lang="en-GB" dirty="0"/>
          </a:p>
        </p:txBody>
      </p:sp>
      <p:sp>
        <p:nvSpPr>
          <p:cNvPr id="4" name="Slide Number Placeholder 3"/>
          <p:cNvSpPr>
            <a:spLocks noGrp="1"/>
          </p:cNvSpPr>
          <p:nvPr>
            <p:ph type="sldNum" sz="quarter" idx="10"/>
          </p:nvPr>
        </p:nvSpPr>
        <p:spPr/>
        <p:txBody>
          <a:bodyPr/>
          <a:lstStyle/>
          <a:p>
            <a:fld id="{07803A90-E060-4486-9110-E46F31676222}" type="slidenum">
              <a:rPr lang="en-US" smtClean="0"/>
              <a:t>4</a:t>
            </a:fld>
            <a:endParaRPr lang="en-US"/>
          </a:p>
        </p:txBody>
      </p:sp>
    </p:spTree>
    <p:extLst>
      <p:ext uri="{BB962C8B-B14F-4D97-AF65-F5344CB8AC3E}">
        <p14:creationId xmlns:p14="http://schemas.microsoft.com/office/powerpoint/2010/main" val="2129356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803A90-E060-4486-9110-E46F31676222}" type="slidenum">
              <a:rPr lang="en-US" smtClean="0"/>
              <a:t>22</a:t>
            </a:fld>
            <a:endParaRPr lang="en-US"/>
          </a:p>
        </p:txBody>
      </p:sp>
    </p:spTree>
    <p:extLst>
      <p:ext uri="{BB962C8B-B14F-4D97-AF65-F5344CB8AC3E}">
        <p14:creationId xmlns:p14="http://schemas.microsoft.com/office/powerpoint/2010/main" val="4044552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Ubuntu is an African philosophy that embodies the idea of interconnectedness, community, and humanity. It emphasizes the belief in a universal bond that connects all people, emphasizing the importance of compassion, empathy, and sharing. In the context of sharing food, </a:t>
            </a:r>
            <a:r>
              <a:rPr lang="en-US" sz="1200" b="0" i="0" kern="1200" dirty="0" err="1">
                <a:solidFill>
                  <a:schemeClr val="tx1"/>
                </a:solidFill>
                <a:effectLst/>
                <a:latin typeface="+mn-lt"/>
                <a:ea typeface="+mn-ea"/>
                <a:cs typeface="+mn-cs"/>
              </a:rPr>
              <a:t>ubuntu</a:t>
            </a:r>
            <a:r>
              <a:rPr lang="en-US" sz="1200" b="0" i="0" kern="1200" dirty="0">
                <a:solidFill>
                  <a:schemeClr val="tx1"/>
                </a:solidFill>
                <a:effectLst/>
                <a:latin typeface="+mn-lt"/>
                <a:ea typeface="+mn-ea"/>
                <a:cs typeface="+mn-cs"/>
              </a:rPr>
              <a:t> encourages individuals to share resources with others and to recognize the humanity in everyone by extending hospitality and kindness.</a:t>
            </a:r>
            <a:endParaRPr lang="en-US" dirty="0"/>
          </a:p>
          <a:p>
            <a:endParaRPr lang="en-GB" dirty="0"/>
          </a:p>
        </p:txBody>
      </p:sp>
      <p:sp>
        <p:nvSpPr>
          <p:cNvPr id="4" name="Slide Number Placeholder 3"/>
          <p:cNvSpPr>
            <a:spLocks noGrp="1"/>
          </p:cNvSpPr>
          <p:nvPr>
            <p:ph type="sldNum" sz="quarter" idx="10"/>
          </p:nvPr>
        </p:nvSpPr>
        <p:spPr/>
        <p:txBody>
          <a:bodyPr/>
          <a:lstStyle/>
          <a:p>
            <a:fld id="{07803A90-E060-4486-9110-E46F31676222}" type="slidenum">
              <a:rPr lang="en-US" smtClean="0"/>
              <a:t>23</a:t>
            </a:fld>
            <a:endParaRPr lang="en-US"/>
          </a:p>
        </p:txBody>
      </p:sp>
    </p:spTree>
    <p:extLst>
      <p:ext uri="{BB962C8B-B14F-4D97-AF65-F5344CB8AC3E}">
        <p14:creationId xmlns:p14="http://schemas.microsoft.com/office/powerpoint/2010/main" val="3384183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a:t>
            </a:r>
          </a:p>
          <a:p>
            <a:r>
              <a:rPr lang="en-US" dirty="0"/>
              <a:t>Glass,</a:t>
            </a:r>
            <a:r>
              <a:rPr lang="en-US" baseline="0" dirty="0"/>
              <a:t> Water, Sugar, Spoon</a:t>
            </a:r>
            <a:endParaRPr lang="en-GB" dirty="0"/>
          </a:p>
        </p:txBody>
      </p:sp>
      <p:sp>
        <p:nvSpPr>
          <p:cNvPr id="4" name="Slide Number Placeholder 3"/>
          <p:cNvSpPr>
            <a:spLocks noGrp="1"/>
          </p:cNvSpPr>
          <p:nvPr>
            <p:ph type="sldNum" sz="quarter" idx="10"/>
          </p:nvPr>
        </p:nvSpPr>
        <p:spPr/>
        <p:txBody>
          <a:bodyPr/>
          <a:lstStyle/>
          <a:p>
            <a:fld id="{07803A90-E060-4486-9110-E46F31676222}" type="slidenum">
              <a:rPr lang="en-US" smtClean="0"/>
              <a:t>24</a:t>
            </a:fld>
            <a:endParaRPr lang="en-US"/>
          </a:p>
        </p:txBody>
      </p:sp>
    </p:spTree>
    <p:extLst>
      <p:ext uri="{BB962C8B-B14F-4D97-AF65-F5344CB8AC3E}">
        <p14:creationId xmlns:p14="http://schemas.microsoft.com/office/powerpoint/2010/main" val="2322446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t>
            </a:r>
            <a:r>
              <a:rPr lang="en-US" dirty="0">
                <a:sym typeface="Wingdings" panose="05000000000000000000" pitchFamily="2" charset="2"/>
              </a:rPr>
              <a:t> </a:t>
            </a:r>
            <a:endParaRPr lang="en-US" dirty="0"/>
          </a:p>
        </p:txBody>
      </p:sp>
      <p:sp>
        <p:nvSpPr>
          <p:cNvPr id="4" name="Slide Number Placeholder 3"/>
          <p:cNvSpPr>
            <a:spLocks noGrp="1"/>
          </p:cNvSpPr>
          <p:nvPr>
            <p:ph type="sldNum" sz="quarter" idx="10"/>
          </p:nvPr>
        </p:nvSpPr>
        <p:spPr/>
        <p:txBody>
          <a:bodyPr/>
          <a:lstStyle/>
          <a:p>
            <a:fld id="{07803A90-E060-4486-9110-E46F31676222}" type="slidenum">
              <a:rPr lang="en-US" smtClean="0"/>
              <a:t>27</a:t>
            </a:fld>
            <a:endParaRPr lang="en-US"/>
          </a:p>
        </p:txBody>
      </p:sp>
    </p:spTree>
    <p:extLst>
      <p:ext uri="{BB962C8B-B14F-4D97-AF65-F5344CB8AC3E}">
        <p14:creationId xmlns:p14="http://schemas.microsoft.com/office/powerpoint/2010/main" val="153664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a:t>
            </a:r>
          </a:p>
        </p:txBody>
      </p:sp>
      <p:sp>
        <p:nvSpPr>
          <p:cNvPr id="4" name="Slide Number Placeholder 3"/>
          <p:cNvSpPr>
            <a:spLocks noGrp="1"/>
          </p:cNvSpPr>
          <p:nvPr>
            <p:ph type="sldNum" sz="quarter" idx="10"/>
          </p:nvPr>
        </p:nvSpPr>
        <p:spPr/>
        <p:txBody>
          <a:bodyPr/>
          <a:lstStyle/>
          <a:p>
            <a:fld id="{07803A90-E060-4486-9110-E46F31676222}" type="slidenum">
              <a:rPr lang="en-US" smtClean="0"/>
              <a:t>9</a:t>
            </a:fld>
            <a:endParaRPr lang="en-US"/>
          </a:p>
        </p:txBody>
      </p:sp>
    </p:spTree>
    <p:extLst>
      <p:ext uri="{BB962C8B-B14F-4D97-AF65-F5344CB8AC3E}">
        <p14:creationId xmlns:p14="http://schemas.microsoft.com/office/powerpoint/2010/main" val="1821122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Spoke to</a:t>
            </a:r>
            <a:r>
              <a:rPr lang="en-US" baseline="0" dirty="0"/>
              <a:t> young people</a:t>
            </a:r>
            <a:endParaRPr lang="en-GB" dirty="0"/>
          </a:p>
        </p:txBody>
      </p:sp>
      <p:sp>
        <p:nvSpPr>
          <p:cNvPr id="4" name="Slide Number Placeholder 3"/>
          <p:cNvSpPr>
            <a:spLocks noGrp="1"/>
          </p:cNvSpPr>
          <p:nvPr>
            <p:ph type="sldNum" sz="quarter" idx="10"/>
          </p:nvPr>
        </p:nvSpPr>
        <p:spPr/>
        <p:txBody>
          <a:bodyPr/>
          <a:lstStyle/>
          <a:p>
            <a:fld id="{07803A90-E060-4486-9110-E46F31676222}" type="slidenum">
              <a:rPr lang="en-US" smtClean="0"/>
              <a:t>10</a:t>
            </a:fld>
            <a:endParaRPr lang="en-US"/>
          </a:p>
        </p:txBody>
      </p:sp>
    </p:spTree>
    <p:extLst>
      <p:ext uri="{BB962C8B-B14F-4D97-AF65-F5344CB8AC3E}">
        <p14:creationId xmlns:p14="http://schemas.microsoft.com/office/powerpoint/2010/main" val="4087441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found sense of optimism. </a:t>
            </a:r>
            <a:endParaRPr lang="en-GB" dirty="0"/>
          </a:p>
        </p:txBody>
      </p:sp>
      <p:sp>
        <p:nvSpPr>
          <p:cNvPr id="4" name="Slide Number Placeholder 3"/>
          <p:cNvSpPr>
            <a:spLocks noGrp="1"/>
          </p:cNvSpPr>
          <p:nvPr>
            <p:ph type="sldNum" sz="quarter" idx="10"/>
          </p:nvPr>
        </p:nvSpPr>
        <p:spPr/>
        <p:txBody>
          <a:bodyPr/>
          <a:lstStyle/>
          <a:p>
            <a:fld id="{07803A90-E060-4486-9110-E46F31676222}" type="slidenum">
              <a:rPr lang="en-US" smtClean="0"/>
              <a:t>11</a:t>
            </a:fld>
            <a:endParaRPr lang="en-US"/>
          </a:p>
        </p:txBody>
      </p:sp>
    </p:spTree>
    <p:extLst>
      <p:ext uri="{BB962C8B-B14F-4D97-AF65-F5344CB8AC3E}">
        <p14:creationId xmlns:p14="http://schemas.microsoft.com/office/powerpoint/2010/main" val="1381710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changed scenario,</a:t>
            </a:r>
            <a:r>
              <a:rPr lang="en-US" baseline="0" dirty="0"/>
              <a:t> it is time to reimagine education. How can we do that?</a:t>
            </a:r>
            <a:endParaRPr lang="en-GB" dirty="0"/>
          </a:p>
        </p:txBody>
      </p:sp>
      <p:sp>
        <p:nvSpPr>
          <p:cNvPr id="4" name="Slide Number Placeholder 3"/>
          <p:cNvSpPr>
            <a:spLocks noGrp="1"/>
          </p:cNvSpPr>
          <p:nvPr>
            <p:ph type="sldNum" sz="quarter" idx="10"/>
          </p:nvPr>
        </p:nvSpPr>
        <p:spPr/>
        <p:txBody>
          <a:bodyPr/>
          <a:lstStyle/>
          <a:p>
            <a:fld id="{07803A90-E060-4486-9110-E46F31676222}" type="slidenum">
              <a:rPr lang="en-US" smtClean="0"/>
              <a:t>15</a:t>
            </a:fld>
            <a:endParaRPr lang="en-US"/>
          </a:p>
        </p:txBody>
      </p:sp>
    </p:spTree>
    <p:extLst>
      <p:ext uri="{BB962C8B-B14F-4D97-AF65-F5344CB8AC3E}">
        <p14:creationId xmlns:p14="http://schemas.microsoft.com/office/powerpoint/2010/main" val="2954816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Awareness</a:t>
            </a:r>
            <a:endParaRPr lang="en-GB" dirty="0"/>
          </a:p>
        </p:txBody>
      </p:sp>
      <p:sp>
        <p:nvSpPr>
          <p:cNvPr id="4" name="Slide Number Placeholder 3"/>
          <p:cNvSpPr>
            <a:spLocks noGrp="1"/>
          </p:cNvSpPr>
          <p:nvPr>
            <p:ph type="sldNum" sz="quarter" idx="10"/>
          </p:nvPr>
        </p:nvSpPr>
        <p:spPr/>
        <p:txBody>
          <a:bodyPr/>
          <a:lstStyle/>
          <a:p>
            <a:fld id="{07803A90-E060-4486-9110-E46F31676222}" type="slidenum">
              <a:rPr lang="en-US" smtClean="0"/>
              <a:t>16</a:t>
            </a:fld>
            <a:endParaRPr lang="en-US"/>
          </a:p>
        </p:txBody>
      </p:sp>
    </p:spTree>
    <p:extLst>
      <p:ext uri="{BB962C8B-B14F-4D97-AF65-F5344CB8AC3E}">
        <p14:creationId xmlns:p14="http://schemas.microsoft.com/office/powerpoint/2010/main" val="3227493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What</a:t>
            </a:r>
            <a:r>
              <a:rPr lang="en-US" baseline="0" dirty="0"/>
              <a:t> is literacy?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Awareness necessary</a:t>
            </a:r>
            <a:endParaRPr lang="en-US" dirty="0"/>
          </a:p>
          <a:p>
            <a:endParaRPr lang="en-GB" dirty="0"/>
          </a:p>
        </p:txBody>
      </p:sp>
      <p:sp>
        <p:nvSpPr>
          <p:cNvPr id="4" name="Slide Number Placeholder 3"/>
          <p:cNvSpPr>
            <a:spLocks noGrp="1"/>
          </p:cNvSpPr>
          <p:nvPr>
            <p:ph type="sldNum" sz="quarter" idx="10"/>
          </p:nvPr>
        </p:nvSpPr>
        <p:spPr/>
        <p:txBody>
          <a:bodyPr/>
          <a:lstStyle/>
          <a:p>
            <a:fld id="{07803A90-E060-4486-9110-E46F31676222}" type="slidenum">
              <a:rPr lang="en-US" smtClean="0"/>
              <a:t>17</a:t>
            </a:fld>
            <a:endParaRPr lang="en-US"/>
          </a:p>
        </p:txBody>
      </p:sp>
    </p:spTree>
    <p:extLst>
      <p:ext uri="{BB962C8B-B14F-4D97-AF65-F5344CB8AC3E}">
        <p14:creationId xmlns:p14="http://schemas.microsoft.com/office/powerpoint/2010/main" val="3513650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a:t>
            </a:r>
            <a:endParaRPr lang="en-GB" dirty="0"/>
          </a:p>
        </p:txBody>
      </p:sp>
      <p:sp>
        <p:nvSpPr>
          <p:cNvPr id="4" name="Slide Number Placeholder 3"/>
          <p:cNvSpPr>
            <a:spLocks noGrp="1"/>
          </p:cNvSpPr>
          <p:nvPr>
            <p:ph type="sldNum" sz="quarter" idx="10"/>
          </p:nvPr>
        </p:nvSpPr>
        <p:spPr/>
        <p:txBody>
          <a:bodyPr/>
          <a:lstStyle/>
          <a:p>
            <a:fld id="{07803A90-E060-4486-9110-E46F31676222}" type="slidenum">
              <a:rPr lang="en-US" smtClean="0"/>
              <a:t>19</a:t>
            </a:fld>
            <a:endParaRPr lang="en-US"/>
          </a:p>
        </p:txBody>
      </p:sp>
    </p:spTree>
    <p:extLst>
      <p:ext uri="{BB962C8B-B14F-4D97-AF65-F5344CB8AC3E}">
        <p14:creationId xmlns:p14="http://schemas.microsoft.com/office/powerpoint/2010/main" val="589506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ACtivity</a:t>
            </a:r>
            <a:endParaRPr lang="en-GB" dirty="0"/>
          </a:p>
        </p:txBody>
      </p:sp>
      <p:sp>
        <p:nvSpPr>
          <p:cNvPr id="4" name="Slide Number Placeholder 3"/>
          <p:cNvSpPr>
            <a:spLocks noGrp="1"/>
          </p:cNvSpPr>
          <p:nvPr>
            <p:ph type="sldNum" sz="quarter" idx="10"/>
          </p:nvPr>
        </p:nvSpPr>
        <p:spPr/>
        <p:txBody>
          <a:bodyPr/>
          <a:lstStyle/>
          <a:p>
            <a:fld id="{07803A90-E060-4486-9110-E46F31676222}" type="slidenum">
              <a:rPr lang="en-US" smtClean="0"/>
              <a:t>20</a:t>
            </a:fld>
            <a:endParaRPr lang="en-US"/>
          </a:p>
        </p:txBody>
      </p:sp>
    </p:spTree>
    <p:extLst>
      <p:ext uri="{BB962C8B-B14F-4D97-AF65-F5344CB8AC3E}">
        <p14:creationId xmlns:p14="http://schemas.microsoft.com/office/powerpoint/2010/main" val="1191123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C1C64A-26A7-421F-8C5A-96A3AB6EDB4F}"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95FE1-E5A9-4B7C-A877-90E682BBE175}" type="slidenum">
              <a:rPr lang="en-US" smtClean="0"/>
              <a:t>‹#›</a:t>
            </a:fld>
            <a:endParaRPr lang="en-US"/>
          </a:p>
        </p:txBody>
      </p:sp>
    </p:spTree>
    <p:extLst>
      <p:ext uri="{BB962C8B-B14F-4D97-AF65-F5344CB8AC3E}">
        <p14:creationId xmlns:p14="http://schemas.microsoft.com/office/powerpoint/2010/main" val="2259615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C1C64A-26A7-421F-8C5A-96A3AB6EDB4F}"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95FE1-E5A9-4B7C-A877-90E682BBE175}" type="slidenum">
              <a:rPr lang="en-US" smtClean="0"/>
              <a:t>‹#›</a:t>
            </a:fld>
            <a:endParaRPr lang="en-US"/>
          </a:p>
        </p:txBody>
      </p:sp>
    </p:spTree>
    <p:extLst>
      <p:ext uri="{BB962C8B-B14F-4D97-AF65-F5344CB8AC3E}">
        <p14:creationId xmlns:p14="http://schemas.microsoft.com/office/powerpoint/2010/main" val="1922271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C1C64A-26A7-421F-8C5A-96A3AB6EDB4F}"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95FE1-E5A9-4B7C-A877-90E682BBE175}" type="slidenum">
              <a:rPr lang="en-US" smtClean="0"/>
              <a:t>‹#›</a:t>
            </a:fld>
            <a:endParaRPr lang="en-US"/>
          </a:p>
        </p:txBody>
      </p:sp>
    </p:spTree>
    <p:extLst>
      <p:ext uri="{BB962C8B-B14F-4D97-AF65-F5344CB8AC3E}">
        <p14:creationId xmlns:p14="http://schemas.microsoft.com/office/powerpoint/2010/main" val="3241825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C1C64A-26A7-421F-8C5A-96A3AB6EDB4F}"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95FE1-E5A9-4B7C-A877-90E682BBE175}" type="slidenum">
              <a:rPr lang="en-US" smtClean="0"/>
              <a:t>‹#›</a:t>
            </a:fld>
            <a:endParaRPr lang="en-US"/>
          </a:p>
        </p:txBody>
      </p:sp>
    </p:spTree>
    <p:extLst>
      <p:ext uri="{BB962C8B-B14F-4D97-AF65-F5344CB8AC3E}">
        <p14:creationId xmlns:p14="http://schemas.microsoft.com/office/powerpoint/2010/main" val="1691739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C1C64A-26A7-421F-8C5A-96A3AB6EDB4F}"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95FE1-E5A9-4B7C-A877-90E682BBE175}" type="slidenum">
              <a:rPr lang="en-US" smtClean="0"/>
              <a:t>‹#›</a:t>
            </a:fld>
            <a:endParaRPr lang="en-US"/>
          </a:p>
        </p:txBody>
      </p:sp>
    </p:spTree>
    <p:extLst>
      <p:ext uri="{BB962C8B-B14F-4D97-AF65-F5344CB8AC3E}">
        <p14:creationId xmlns:p14="http://schemas.microsoft.com/office/powerpoint/2010/main" val="2642542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C1C64A-26A7-421F-8C5A-96A3AB6EDB4F}"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95FE1-E5A9-4B7C-A877-90E682BBE175}" type="slidenum">
              <a:rPr lang="en-US" smtClean="0"/>
              <a:t>‹#›</a:t>
            </a:fld>
            <a:endParaRPr lang="en-US"/>
          </a:p>
        </p:txBody>
      </p:sp>
    </p:spTree>
    <p:extLst>
      <p:ext uri="{BB962C8B-B14F-4D97-AF65-F5344CB8AC3E}">
        <p14:creationId xmlns:p14="http://schemas.microsoft.com/office/powerpoint/2010/main" val="320068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C1C64A-26A7-421F-8C5A-96A3AB6EDB4F}" type="datetimeFigureOut">
              <a:rPr lang="en-US" smtClean="0"/>
              <a:t>3/12/2024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095FE1-E5A9-4B7C-A877-90E682BBE175}" type="slidenum">
              <a:rPr lang="en-US" smtClean="0"/>
              <a:t>‹#›</a:t>
            </a:fld>
            <a:endParaRPr lang="en-US"/>
          </a:p>
        </p:txBody>
      </p:sp>
    </p:spTree>
    <p:extLst>
      <p:ext uri="{BB962C8B-B14F-4D97-AF65-F5344CB8AC3E}">
        <p14:creationId xmlns:p14="http://schemas.microsoft.com/office/powerpoint/2010/main" val="2462156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C1C64A-26A7-421F-8C5A-96A3AB6EDB4F}" type="datetimeFigureOut">
              <a:rPr lang="en-US" smtClean="0"/>
              <a:t>3/12/2024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095FE1-E5A9-4B7C-A877-90E682BBE175}" type="slidenum">
              <a:rPr lang="en-US" smtClean="0"/>
              <a:t>‹#›</a:t>
            </a:fld>
            <a:endParaRPr lang="en-US"/>
          </a:p>
        </p:txBody>
      </p:sp>
    </p:spTree>
    <p:extLst>
      <p:ext uri="{BB962C8B-B14F-4D97-AF65-F5344CB8AC3E}">
        <p14:creationId xmlns:p14="http://schemas.microsoft.com/office/powerpoint/2010/main" val="1464819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C1C64A-26A7-421F-8C5A-96A3AB6EDB4F}" type="datetimeFigureOut">
              <a:rPr lang="en-US" smtClean="0"/>
              <a:t>3/12/2024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095FE1-E5A9-4B7C-A877-90E682BBE175}" type="slidenum">
              <a:rPr lang="en-US" smtClean="0"/>
              <a:t>‹#›</a:t>
            </a:fld>
            <a:endParaRPr lang="en-US"/>
          </a:p>
        </p:txBody>
      </p:sp>
    </p:spTree>
    <p:extLst>
      <p:ext uri="{BB962C8B-B14F-4D97-AF65-F5344CB8AC3E}">
        <p14:creationId xmlns:p14="http://schemas.microsoft.com/office/powerpoint/2010/main" val="3085305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C1C64A-26A7-421F-8C5A-96A3AB6EDB4F}"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95FE1-E5A9-4B7C-A877-90E682BBE175}" type="slidenum">
              <a:rPr lang="en-US" smtClean="0"/>
              <a:t>‹#›</a:t>
            </a:fld>
            <a:endParaRPr lang="en-US"/>
          </a:p>
        </p:txBody>
      </p:sp>
    </p:spTree>
    <p:extLst>
      <p:ext uri="{BB962C8B-B14F-4D97-AF65-F5344CB8AC3E}">
        <p14:creationId xmlns:p14="http://schemas.microsoft.com/office/powerpoint/2010/main" val="1958688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C1C64A-26A7-421F-8C5A-96A3AB6EDB4F}"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95FE1-E5A9-4B7C-A877-90E682BBE175}" type="slidenum">
              <a:rPr lang="en-US" smtClean="0"/>
              <a:t>‹#›</a:t>
            </a:fld>
            <a:endParaRPr lang="en-US"/>
          </a:p>
        </p:txBody>
      </p:sp>
    </p:spTree>
    <p:extLst>
      <p:ext uri="{BB962C8B-B14F-4D97-AF65-F5344CB8AC3E}">
        <p14:creationId xmlns:p14="http://schemas.microsoft.com/office/powerpoint/2010/main" val="428537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C1C64A-26A7-421F-8C5A-96A3AB6EDB4F}" type="datetimeFigureOut">
              <a:rPr lang="en-US" smtClean="0"/>
              <a:t>3/12/2024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095FE1-E5A9-4B7C-A877-90E682BBE175}" type="slidenum">
              <a:rPr lang="en-US" smtClean="0"/>
              <a:t>‹#›</a:t>
            </a:fld>
            <a:endParaRPr lang="en-US"/>
          </a:p>
        </p:txBody>
      </p:sp>
    </p:spTree>
    <p:extLst>
      <p:ext uri="{BB962C8B-B14F-4D97-AF65-F5344CB8AC3E}">
        <p14:creationId xmlns:p14="http://schemas.microsoft.com/office/powerpoint/2010/main" val="4176675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46364"/>
            <a:ext cx="9144000" cy="4911436"/>
          </a:xfrm>
        </p:spPr>
        <p:txBody>
          <a:bodyPr/>
          <a:lstStyle/>
          <a:p>
            <a:endParaRPr lang="en-US" dirty="0">
              <a:solidFill>
                <a:srgbClr val="00B0F0"/>
              </a:solidFill>
            </a:endParaRPr>
          </a:p>
          <a:p>
            <a:r>
              <a:rPr lang="en-US" sz="2800" dirty="0">
                <a:solidFill>
                  <a:srgbClr val="00B0F0"/>
                </a:solidFill>
              </a:rPr>
              <a:t>Challenge – Quality Education</a:t>
            </a:r>
          </a:p>
          <a:p>
            <a:r>
              <a:rPr lang="en-US" dirty="0">
                <a:solidFill>
                  <a:srgbClr val="00B0F0"/>
                </a:solidFill>
              </a:rPr>
              <a:t>How can we work together now for the world of tomorrow?</a:t>
            </a:r>
          </a:p>
          <a:p>
            <a:r>
              <a:rPr lang="en-US" sz="2000" dirty="0">
                <a:solidFill>
                  <a:srgbClr val="00B0F0"/>
                </a:solidFill>
              </a:rPr>
              <a:t>March 09, 2024</a:t>
            </a:r>
          </a:p>
          <a:p>
            <a:endParaRPr lang="en-US" dirty="0">
              <a:solidFill>
                <a:srgbClr val="00B0F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1529" y="5625091"/>
            <a:ext cx="1998731" cy="1501486"/>
          </a:xfrm>
          <a:prstGeom prst="rect">
            <a:avLst/>
          </a:prstGeo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2345696"/>
            <a:ext cx="5776903" cy="3542631"/>
          </a:xfrm>
          <a:prstGeom prst="rect">
            <a:avLst/>
          </a:prstGeom>
        </p:spPr>
      </p:pic>
    </p:spTree>
    <p:extLst>
      <p:ext uri="{BB962C8B-B14F-4D97-AF65-F5344CB8AC3E}">
        <p14:creationId xmlns:p14="http://schemas.microsoft.com/office/powerpoint/2010/main" val="3140241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B0F0"/>
                </a:solidFill>
              </a:rPr>
              <a:t>Reduce Or Adapt</a:t>
            </a:r>
            <a:endParaRPr lang="en-GB" b="1" dirty="0">
              <a:solidFill>
                <a:srgbClr val="00B0F0"/>
              </a:solidFill>
            </a:endParaRPr>
          </a:p>
        </p:txBody>
      </p:sp>
      <p:sp>
        <p:nvSpPr>
          <p:cNvPr id="3" name="Content Placeholder 2"/>
          <p:cNvSpPr>
            <a:spLocks noGrp="1"/>
          </p:cNvSpPr>
          <p:nvPr>
            <p:ph idx="1"/>
          </p:nvPr>
        </p:nvSpPr>
        <p:spPr/>
        <p:txBody>
          <a:bodyPr/>
          <a:lstStyle/>
          <a:p>
            <a:r>
              <a:rPr lang="en-US" dirty="0"/>
              <a:t>Climate change is outside our control (to some extent/at the moment)</a:t>
            </a:r>
          </a:p>
          <a:p>
            <a:r>
              <a:rPr lang="en-US" dirty="0"/>
              <a:t>What’s inside our control is the mindset</a:t>
            </a:r>
          </a:p>
        </p:txBody>
      </p:sp>
    </p:spTree>
    <p:extLst>
      <p:ext uri="{BB962C8B-B14F-4D97-AF65-F5344CB8AC3E}">
        <p14:creationId xmlns:p14="http://schemas.microsoft.com/office/powerpoint/2010/main" val="26198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B0F0"/>
                </a:solidFill>
              </a:rPr>
              <a:t>A generation eager to learn and inspire.</a:t>
            </a:r>
          </a:p>
        </p:txBody>
      </p:sp>
      <p:sp>
        <p:nvSpPr>
          <p:cNvPr id="3" name="Content Placeholder 2"/>
          <p:cNvSpPr>
            <a:spLocks noGrp="1"/>
          </p:cNvSpPr>
          <p:nvPr>
            <p:ph idx="1"/>
          </p:nvPr>
        </p:nvSpPr>
        <p:spPr/>
        <p:txBody>
          <a:bodyPr/>
          <a:lstStyle/>
          <a:p>
            <a:pPr marL="0" indent="0">
              <a:buNone/>
            </a:pPr>
            <a:br>
              <a:rPr lang="en-US" dirty="0"/>
            </a:br>
            <a:r>
              <a:rPr lang="en-US" dirty="0"/>
              <a:t>Answer break downs to 3 simple answers:</a:t>
            </a:r>
          </a:p>
          <a:p>
            <a:pPr marL="0" indent="0">
              <a:buNone/>
            </a:pPr>
            <a:br>
              <a:rPr lang="en-US" dirty="0"/>
            </a:br>
            <a:r>
              <a:rPr lang="en-US" dirty="0"/>
              <a:t>1. Educate on the reality of situation </a:t>
            </a:r>
          </a:p>
          <a:p>
            <a:pPr marL="0" indent="0">
              <a:buNone/>
            </a:pPr>
            <a:endParaRPr lang="en-US" dirty="0"/>
          </a:p>
          <a:p>
            <a:pPr marL="0" indent="0">
              <a:buNone/>
            </a:pPr>
            <a:r>
              <a:rPr lang="en-US" dirty="0"/>
              <a:t>2. Organize/Engage – Encourage friends and family to and join</a:t>
            </a:r>
          </a:p>
          <a:p>
            <a:pPr marL="0" indent="0">
              <a:buNone/>
            </a:pPr>
            <a:br>
              <a:rPr lang="en-US" dirty="0"/>
            </a:br>
            <a:r>
              <a:rPr lang="en-US" dirty="0"/>
              <a:t>3. Lead – By example</a:t>
            </a:r>
          </a:p>
          <a:p>
            <a:endParaRPr lang="en-US" dirty="0"/>
          </a:p>
        </p:txBody>
      </p:sp>
    </p:spTree>
    <p:extLst>
      <p:ext uri="{BB962C8B-B14F-4D97-AF65-F5344CB8AC3E}">
        <p14:creationId xmlns:p14="http://schemas.microsoft.com/office/powerpoint/2010/main" val="162554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9FC59-08E0-4B45-BD82-8546CAF96F60}"/>
              </a:ext>
            </a:extLst>
          </p:cNvPr>
          <p:cNvSpPr>
            <a:spLocks noGrp="1"/>
          </p:cNvSpPr>
          <p:nvPr>
            <p:ph type="title"/>
          </p:nvPr>
        </p:nvSpPr>
        <p:spPr/>
        <p:txBody>
          <a:bodyPr/>
          <a:lstStyle/>
          <a:p>
            <a:pPr algn="ctr"/>
            <a:r>
              <a:rPr lang="en-US" b="1" dirty="0">
                <a:solidFill>
                  <a:srgbClr val="00B0F0"/>
                </a:solidFill>
              </a:rPr>
              <a:t>Youth Mobilization</a:t>
            </a:r>
            <a:br>
              <a:rPr lang="en-US" dirty="0"/>
            </a:br>
            <a:endParaRPr lang="en-US" dirty="0"/>
          </a:p>
        </p:txBody>
      </p:sp>
      <p:sp>
        <p:nvSpPr>
          <p:cNvPr id="3" name="Content Placeholder 2">
            <a:extLst>
              <a:ext uri="{FF2B5EF4-FFF2-40B4-BE49-F238E27FC236}">
                <a16:creationId xmlns:a16="http://schemas.microsoft.com/office/drawing/2014/main" id="{D698897B-5839-304E-B7CF-9837DD28E19E}"/>
              </a:ext>
            </a:extLst>
          </p:cNvPr>
          <p:cNvSpPr>
            <a:spLocks noGrp="1"/>
          </p:cNvSpPr>
          <p:nvPr>
            <p:ph idx="1"/>
          </p:nvPr>
        </p:nvSpPr>
        <p:spPr/>
        <p:txBody>
          <a:bodyPr/>
          <a:lstStyle/>
          <a:p>
            <a:r>
              <a:rPr lang="en-US" dirty="0"/>
              <a:t>Need youth led programs/projects</a:t>
            </a:r>
          </a:p>
          <a:p>
            <a:r>
              <a:rPr lang="en-US" dirty="0"/>
              <a:t>Gen z consists of 30% of world pop</a:t>
            </a:r>
          </a:p>
          <a:p>
            <a:r>
              <a:rPr lang="en-US" dirty="0"/>
              <a:t>Youth have time and energy, vision, passion and voice</a:t>
            </a:r>
          </a:p>
          <a:p>
            <a:r>
              <a:rPr lang="en-US" dirty="0"/>
              <a:t>Major source of untapped potential</a:t>
            </a:r>
          </a:p>
          <a:p>
            <a:r>
              <a:rPr lang="en-US" dirty="0"/>
              <a:t>Bear the burden of inaction and poor decisions </a:t>
            </a:r>
          </a:p>
        </p:txBody>
      </p:sp>
    </p:spTree>
    <p:extLst>
      <p:ext uri="{BB962C8B-B14F-4D97-AF65-F5344CB8AC3E}">
        <p14:creationId xmlns:p14="http://schemas.microsoft.com/office/powerpoint/2010/main" val="122888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597"/>
            <a:ext cx="10515600" cy="1018573"/>
          </a:xfrm>
        </p:spPr>
        <p:txBody>
          <a:bodyPr/>
          <a:lstStyle/>
          <a:p>
            <a:pPr algn="ctr"/>
            <a:r>
              <a:rPr lang="en-US" b="1" dirty="0">
                <a:solidFill>
                  <a:srgbClr val="00B0F0"/>
                </a:solidFill>
              </a:rPr>
              <a:t>Challenge</a:t>
            </a:r>
            <a:endParaRPr lang="en-GB" b="1" dirty="0">
              <a:solidFill>
                <a:srgbClr val="00B0F0"/>
              </a:solidFill>
            </a:endParaRP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51544" y="995423"/>
            <a:ext cx="6041985" cy="5621378"/>
          </a:xfrm>
        </p:spPr>
      </p:pic>
    </p:spTree>
    <p:extLst>
      <p:ext uri="{BB962C8B-B14F-4D97-AF65-F5344CB8AC3E}">
        <p14:creationId xmlns:p14="http://schemas.microsoft.com/office/powerpoint/2010/main" val="3398827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38068-1753-D64F-AEED-7362C807DDBC}"/>
              </a:ext>
            </a:extLst>
          </p:cNvPr>
          <p:cNvSpPr>
            <a:spLocks noGrp="1"/>
          </p:cNvSpPr>
          <p:nvPr>
            <p:ph type="title"/>
          </p:nvPr>
        </p:nvSpPr>
        <p:spPr/>
        <p:txBody>
          <a:bodyPr/>
          <a:lstStyle/>
          <a:p>
            <a:pPr algn="ctr"/>
            <a:r>
              <a:rPr lang="en-US" b="1" dirty="0">
                <a:solidFill>
                  <a:srgbClr val="00B0F0"/>
                </a:solidFill>
              </a:rPr>
              <a:t>Challenge</a:t>
            </a:r>
          </a:p>
        </p:txBody>
      </p:sp>
      <p:sp>
        <p:nvSpPr>
          <p:cNvPr id="3" name="Content Placeholder 2">
            <a:extLst>
              <a:ext uri="{FF2B5EF4-FFF2-40B4-BE49-F238E27FC236}">
                <a16:creationId xmlns:a16="http://schemas.microsoft.com/office/drawing/2014/main" id="{A010173D-3A97-4F4D-9B1F-E08273CCF32F}"/>
              </a:ext>
            </a:extLst>
          </p:cNvPr>
          <p:cNvSpPr>
            <a:spLocks noGrp="1"/>
          </p:cNvSpPr>
          <p:nvPr>
            <p:ph idx="1"/>
          </p:nvPr>
        </p:nvSpPr>
        <p:spPr/>
        <p:txBody>
          <a:bodyPr>
            <a:normAutofit/>
          </a:bodyPr>
          <a:lstStyle/>
          <a:p>
            <a:r>
              <a:rPr lang="en-US" dirty="0"/>
              <a:t>More than 2.1 million Nepalese out of Nepal - 18-35yrs</a:t>
            </a:r>
          </a:p>
          <a:p>
            <a:r>
              <a:rPr lang="en-US" dirty="0"/>
              <a:t>Over 100,000 left Nepal to study abroad in the FY 2023/24</a:t>
            </a:r>
          </a:p>
          <a:p>
            <a:r>
              <a:rPr lang="en-US" dirty="0"/>
              <a:t>Schools/colleges merging due to lack of students</a:t>
            </a:r>
          </a:p>
          <a:p>
            <a:r>
              <a:rPr lang="en-US" dirty="0"/>
              <a:t>150+ colleges Shut down</a:t>
            </a:r>
          </a:p>
          <a:p>
            <a:r>
              <a:rPr lang="en-US" dirty="0"/>
              <a:t>Not just going abroad they are leaving the country</a:t>
            </a:r>
          </a:p>
          <a:p>
            <a:endParaRPr lang="en-US" dirty="0"/>
          </a:p>
        </p:txBody>
      </p:sp>
    </p:spTree>
    <p:extLst>
      <p:ext uri="{BB962C8B-B14F-4D97-AF65-F5344CB8AC3E}">
        <p14:creationId xmlns:p14="http://schemas.microsoft.com/office/powerpoint/2010/main" val="129201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58F4B-11CB-3E4F-AF96-D8B78EA0A177}"/>
              </a:ext>
            </a:extLst>
          </p:cNvPr>
          <p:cNvSpPr>
            <a:spLocks noGrp="1"/>
          </p:cNvSpPr>
          <p:nvPr>
            <p:ph type="title"/>
          </p:nvPr>
        </p:nvSpPr>
        <p:spPr/>
        <p:txBody>
          <a:bodyPr/>
          <a:lstStyle/>
          <a:p>
            <a:pPr algn="ctr"/>
            <a:r>
              <a:rPr lang="en-US" b="1" dirty="0">
                <a:solidFill>
                  <a:srgbClr val="00B0F0"/>
                </a:solidFill>
              </a:rPr>
              <a:t>Reimagining Education</a:t>
            </a:r>
          </a:p>
        </p:txBody>
      </p:sp>
      <p:sp>
        <p:nvSpPr>
          <p:cNvPr id="3" name="Content Placeholder 2">
            <a:extLst>
              <a:ext uri="{FF2B5EF4-FFF2-40B4-BE49-F238E27FC236}">
                <a16:creationId xmlns:a16="http://schemas.microsoft.com/office/drawing/2014/main" id="{C345EB8B-9F51-BF46-95FF-04073B551F53}"/>
              </a:ext>
            </a:extLst>
          </p:cNvPr>
          <p:cNvSpPr>
            <a:spLocks noGrp="1"/>
          </p:cNvSpPr>
          <p:nvPr>
            <p:ph idx="1"/>
          </p:nvPr>
        </p:nvSpPr>
        <p:spPr/>
        <p:txBody>
          <a:bodyPr/>
          <a:lstStyle/>
          <a:p>
            <a:r>
              <a:rPr lang="en-US" dirty="0"/>
              <a:t>Education is the passport to the future</a:t>
            </a:r>
          </a:p>
          <a:p>
            <a:r>
              <a:rPr lang="en-US" dirty="0"/>
              <a:t>The ability to read is a fundamental human right like access to clean drinking water or health care. It’s impact is everyday. </a:t>
            </a:r>
          </a:p>
          <a:p>
            <a:r>
              <a:rPr lang="en-US" dirty="0"/>
              <a:t>If children read they have a chance to make an impact to their life, community, country and eventually the world. </a:t>
            </a:r>
          </a:p>
          <a:p>
            <a:r>
              <a:rPr lang="en-US" dirty="0"/>
              <a:t>Envision education for social change.</a:t>
            </a:r>
          </a:p>
          <a:p>
            <a:r>
              <a:rPr lang="en-US" dirty="0"/>
              <a:t>Need to create opportunities</a:t>
            </a:r>
          </a:p>
          <a:p>
            <a:r>
              <a:rPr lang="en-US" dirty="0"/>
              <a:t>Need to create hope</a:t>
            </a:r>
          </a:p>
          <a:p>
            <a:endParaRPr lang="en-US" dirty="0"/>
          </a:p>
        </p:txBody>
      </p:sp>
    </p:spTree>
    <p:extLst>
      <p:ext uri="{BB962C8B-B14F-4D97-AF65-F5344CB8AC3E}">
        <p14:creationId xmlns:p14="http://schemas.microsoft.com/office/powerpoint/2010/main" val="367935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2287"/>
            <a:ext cx="10515600" cy="724639"/>
          </a:xfrm>
        </p:spPr>
        <p:txBody>
          <a:bodyPr/>
          <a:lstStyle/>
          <a:p>
            <a:pPr algn="ctr"/>
            <a:r>
              <a:rPr lang="en-US" b="1" dirty="0">
                <a:solidFill>
                  <a:srgbClr val="00B0F0"/>
                </a:solidFill>
              </a:rPr>
              <a:t>Why ?</a:t>
            </a:r>
            <a:endParaRPr lang="en-GB" b="1" dirty="0">
              <a:solidFill>
                <a:srgbClr val="00B0F0"/>
              </a:solidFill>
            </a:endParaRPr>
          </a:p>
        </p:txBody>
      </p:sp>
      <p:sp>
        <p:nvSpPr>
          <p:cNvPr id="3" name="Content Placeholder 2"/>
          <p:cNvSpPr>
            <a:spLocks noGrp="1"/>
          </p:cNvSpPr>
          <p:nvPr>
            <p:ph idx="1"/>
          </p:nvPr>
        </p:nvSpPr>
        <p:spPr>
          <a:xfrm>
            <a:off x="871959" y="1104034"/>
            <a:ext cx="10515600" cy="5087199"/>
          </a:xfrm>
        </p:spPr>
        <p:txBody>
          <a:bodyPr>
            <a:normAutofit/>
          </a:bodyPr>
          <a:lstStyle/>
          <a:p>
            <a:r>
              <a:rPr lang="en-GB" dirty="0"/>
              <a:t>Primary education in Nepal is called Basic Education and consists of grades one through eight. Secondary levels are grades nine to twelve.</a:t>
            </a:r>
          </a:p>
          <a:p>
            <a:r>
              <a:rPr lang="en-GB" dirty="0"/>
              <a:t>The free and compulsory education of children is a fundamental right under the Constitution of Nepal. The law ensures that all children get free and compulsory education up to class eight and free education from class nine to twelve in government schools.</a:t>
            </a:r>
          </a:p>
          <a:p>
            <a:r>
              <a:rPr lang="en-GB" dirty="0"/>
              <a:t>However, only 27% of children in Nepal complete secondary school while 15% of secondary school age children are out-of-school.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6056" y="4590661"/>
            <a:ext cx="1666875" cy="1905000"/>
          </a:xfrm>
          <a:prstGeom prst="rect">
            <a:avLst/>
          </a:prstGeom>
        </p:spPr>
      </p:pic>
    </p:spTree>
    <p:extLst>
      <p:ext uri="{BB962C8B-B14F-4D97-AF65-F5344CB8AC3E}">
        <p14:creationId xmlns:p14="http://schemas.microsoft.com/office/powerpoint/2010/main" val="1832135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86BAA-2E20-B241-84BD-BB0B1786D024}"/>
              </a:ext>
            </a:extLst>
          </p:cNvPr>
          <p:cNvSpPr>
            <a:spLocks noGrp="1"/>
          </p:cNvSpPr>
          <p:nvPr>
            <p:ph type="title"/>
          </p:nvPr>
        </p:nvSpPr>
        <p:spPr/>
        <p:txBody>
          <a:bodyPr/>
          <a:lstStyle/>
          <a:p>
            <a:pPr algn="ctr"/>
            <a:r>
              <a:rPr lang="en-US" b="1" dirty="0">
                <a:solidFill>
                  <a:srgbClr val="00B0F0"/>
                </a:solidFill>
              </a:rPr>
              <a:t>Education Works but Literacy Matters</a:t>
            </a:r>
          </a:p>
        </p:txBody>
      </p:sp>
      <p:sp>
        <p:nvSpPr>
          <p:cNvPr id="3" name="Content Placeholder 2">
            <a:extLst>
              <a:ext uri="{FF2B5EF4-FFF2-40B4-BE49-F238E27FC236}">
                <a16:creationId xmlns:a16="http://schemas.microsoft.com/office/drawing/2014/main" id="{3CE49A54-AAA4-B54A-9D24-8499E51E76B7}"/>
              </a:ext>
            </a:extLst>
          </p:cNvPr>
          <p:cNvSpPr>
            <a:spLocks noGrp="1"/>
          </p:cNvSpPr>
          <p:nvPr>
            <p:ph idx="1"/>
          </p:nvPr>
        </p:nvSpPr>
        <p:spPr/>
        <p:txBody>
          <a:bodyPr>
            <a:normAutofit/>
          </a:bodyPr>
          <a:lstStyle/>
          <a:p>
            <a:r>
              <a:rPr lang="en-US" dirty="0"/>
              <a:t>The basic inability to understand or produce written information</a:t>
            </a:r>
          </a:p>
          <a:p>
            <a:r>
              <a:rPr lang="en-US" dirty="0"/>
              <a:t>There are many forms of illiteracy. Financial, computer, health etc.</a:t>
            </a:r>
          </a:p>
          <a:p>
            <a:r>
              <a:rPr lang="en-US" dirty="0"/>
              <a:t>3 out of 4 children who get food from government perform lowest literacy levels. </a:t>
            </a:r>
          </a:p>
          <a:p>
            <a:r>
              <a:rPr lang="en-US" dirty="0"/>
              <a:t>82% students eligible for free lunch cannot read with proficiency</a:t>
            </a:r>
          </a:p>
          <a:p>
            <a:endParaRPr lang="en-US" dirty="0"/>
          </a:p>
        </p:txBody>
      </p:sp>
    </p:spTree>
    <p:extLst>
      <p:ext uri="{BB962C8B-B14F-4D97-AF65-F5344CB8AC3E}">
        <p14:creationId xmlns:p14="http://schemas.microsoft.com/office/powerpoint/2010/main" val="776991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1EDB3-7BA0-394D-BB45-6B410FCB3B5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C160D58-B5B8-EB40-93EA-9D4823F6F055}"/>
              </a:ext>
            </a:extLst>
          </p:cNvPr>
          <p:cNvSpPr>
            <a:spLocks noGrp="1"/>
          </p:cNvSpPr>
          <p:nvPr>
            <p:ph idx="1"/>
          </p:nvPr>
        </p:nvSpPr>
        <p:spPr/>
        <p:txBody>
          <a:bodyPr>
            <a:normAutofit lnSpcReduction="10000"/>
          </a:bodyPr>
          <a:lstStyle/>
          <a:p>
            <a:r>
              <a:rPr lang="en-US" dirty="0"/>
              <a:t>What affects the world the most? - 1 billion ppl are illiterate in the world </a:t>
            </a:r>
          </a:p>
          <a:p>
            <a:r>
              <a:rPr lang="en-US" dirty="0"/>
              <a:t>8.2 million with cancer, 17.3million with heart disease</a:t>
            </a:r>
          </a:p>
          <a:p>
            <a:r>
              <a:rPr lang="en-US" dirty="0"/>
              <a:t>If illiteracy was a health issue it would be an epidemic</a:t>
            </a:r>
          </a:p>
          <a:p>
            <a:r>
              <a:rPr lang="en-US" dirty="0"/>
              <a:t>Well the other diseases do not yet have a cure but the good news is that illiteracy does</a:t>
            </a:r>
          </a:p>
          <a:p>
            <a:r>
              <a:rPr lang="en-US" dirty="0"/>
              <a:t>Illiteracy is not social or cultural defect its just the lack of ability to read</a:t>
            </a:r>
          </a:p>
          <a:p>
            <a:r>
              <a:rPr lang="en-US" dirty="0"/>
              <a:t>Literacy is a solvable problem. It can help us stop hunger, poverty, and crime</a:t>
            </a:r>
          </a:p>
          <a:p>
            <a:endParaRPr lang="en-US" dirty="0"/>
          </a:p>
          <a:p>
            <a:endParaRPr lang="en-US" dirty="0"/>
          </a:p>
        </p:txBody>
      </p:sp>
    </p:spTree>
    <p:extLst>
      <p:ext uri="{BB962C8B-B14F-4D97-AF65-F5344CB8AC3E}">
        <p14:creationId xmlns:p14="http://schemas.microsoft.com/office/powerpoint/2010/main" val="349349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B0F0"/>
                </a:solidFill>
              </a:rPr>
              <a:t>How can we do that?</a:t>
            </a:r>
            <a:endParaRPr lang="en-GB" dirty="0">
              <a:solidFill>
                <a:srgbClr val="00B0F0"/>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52189" y="1825625"/>
            <a:ext cx="7887621" cy="4351338"/>
          </a:xfrm>
        </p:spPr>
      </p:pic>
    </p:spTree>
    <p:extLst>
      <p:ext uri="{BB962C8B-B14F-4D97-AF65-F5344CB8AC3E}">
        <p14:creationId xmlns:p14="http://schemas.microsoft.com/office/powerpoint/2010/main" val="1365207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072005" y="689157"/>
            <a:ext cx="8126365" cy="4351338"/>
          </a:xfrm>
          <a:prstGeom prst="rect">
            <a:avLst/>
          </a:prstGeom>
        </p:spPr>
      </p:pic>
      <p:pic>
        <p:nvPicPr>
          <p:cNvPr id="5" name="Picture 4"/>
          <p:cNvPicPr>
            <a:picLocks noChangeAspect="1"/>
          </p:cNvPicPr>
          <p:nvPr/>
        </p:nvPicPr>
        <p:blipFill>
          <a:blip r:embed="rId3"/>
          <a:stretch>
            <a:fillRect/>
          </a:stretch>
        </p:blipFill>
        <p:spPr>
          <a:xfrm>
            <a:off x="2827502" y="2864826"/>
            <a:ext cx="3950550" cy="1319425"/>
          </a:xfrm>
          <a:prstGeom prst="rect">
            <a:avLst/>
          </a:prstGeom>
        </p:spPr>
      </p:pic>
    </p:spTree>
    <p:extLst>
      <p:ext uri="{BB962C8B-B14F-4D97-AF65-F5344CB8AC3E}">
        <p14:creationId xmlns:p14="http://schemas.microsoft.com/office/powerpoint/2010/main" val="1534763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72787"/>
          </a:xfrm>
        </p:spPr>
        <p:txBody>
          <a:bodyPr/>
          <a:lstStyle/>
          <a:p>
            <a:pPr algn="ctr"/>
            <a:r>
              <a:rPr lang="en-US" b="1" dirty="0">
                <a:solidFill>
                  <a:srgbClr val="00B0F0"/>
                </a:solidFill>
              </a:rPr>
              <a:t>Dream Project</a:t>
            </a:r>
            <a:endParaRPr lang="en-GB" b="1" dirty="0">
              <a:solidFill>
                <a:srgbClr val="00B0F0"/>
              </a:solidFill>
            </a:endParaRPr>
          </a:p>
        </p:txBody>
      </p:sp>
      <p:sp>
        <p:nvSpPr>
          <p:cNvPr id="3" name="Content Placeholder 2"/>
          <p:cNvSpPr>
            <a:spLocks noGrp="1"/>
          </p:cNvSpPr>
          <p:nvPr>
            <p:ph idx="1"/>
          </p:nvPr>
        </p:nvSpPr>
        <p:spPr>
          <a:xfrm>
            <a:off x="838200" y="1463040"/>
            <a:ext cx="10515600" cy="4713923"/>
          </a:xfrm>
        </p:spPr>
        <p:txBody>
          <a:bodyPr/>
          <a:lstStyle/>
          <a:p>
            <a:r>
              <a:rPr lang="en-US" dirty="0"/>
              <a:t>Why is/was it your dream project? What is/was the reason? </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0795" y="2306553"/>
            <a:ext cx="3870410" cy="3870410"/>
          </a:xfrm>
          <a:prstGeom prst="rect">
            <a:avLst/>
          </a:prstGeom>
        </p:spPr>
      </p:pic>
    </p:spTree>
    <p:extLst>
      <p:ext uri="{BB962C8B-B14F-4D97-AF65-F5344CB8AC3E}">
        <p14:creationId xmlns:p14="http://schemas.microsoft.com/office/powerpoint/2010/main" val="4029824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B0F0"/>
                </a:solidFill>
              </a:rPr>
              <a:t>Superheroes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91459" y="2062162"/>
            <a:ext cx="5848572" cy="435133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2062162"/>
            <a:ext cx="3498273" cy="4528221"/>
          </a:xfrm>
          <a:prstGeom prst="rect">
            <a:avLst/>
          </a:prstGeom>
        </p:spPr>
      </p:pic>
    </p:spTree>
    <p:extLst>
      <p:ext uri="{BB962C8B-B14F-4D97-AF65-F5344CB8AC3E}">
        <p14:creationId xmlns:p14="http://schemas.microsoft.com/office/powerpoint/2010/main" val="3127780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0F3A8-CF3A-0A46-8406-941EDBE7BA7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9B9656F-EF50-C94E-A2C2-56C899919717}"/>
              </a:ext>
            </a:extLst>
          </p:cNvPr>
          <p:cNvSpPr>
            <a:spLocks noGrp="1"/>
          </p:cNvSpPr>
          <p:nvPr>
            <p:ph idx="1"/>
          </p:nvPr>
        </p:nvSpPr>
        <p:spPr/>
        <p:txBody>
          <a:bodyPr>
            <a:normAutofit fontScale="92500" lnSpcReduction="10000"/>
          </a:bodyPr>
          <a:lstStyle/>
          <a:p>
            <a:r>
              <a:rPr lang="en-US" dirty="0"/>
              <a:t>Congratulations! You might have a condition called western bias.</a:t>
            </a:r>
          </a:p>
          <a:p>
            <a:r>
              <a:rPr lang="en-US" dirty="0"/>
              <a:t>Social change needs engaged communities not super heroes</a:t>
            </a:r>
          </a:p>
          <a:p>
            <a:r>
              <a:rPr lang="en-US" dirty="0"/>
              <a:t>Socially culturally taught if we want change we have to work together</a:t>
            </a:r>
          </a:p>
          <a:p>
            <a:r>
              <a:rPr lang="en-US" dirty="0"/>
              <a:t>Connect and lead</a:t>
            </a:r>
          </a:p>
          <a:p>
            <a:r>
              <a:rPr lang="en-US" dirty="0"/>
              <a:t>You want to be superhero with mask where ppl are dependent on you or work in community where you want to give power to community and make them realize they are capable of fostering change</a:t>
            </a:r>
          </a:p>
          <a:p>
            <a:r>
              <a:rPr lang="en-US" dirty="0"/>
              <a:t>Superheroes do not transform societies they only fight evil on surface level.</a:t>
            </a:r>
          </a:p>
          <a:p>
            <a:r>
              <a:rPr lang="en-US" dirty="0"/>
              <a:t>Social change is </a:t>
            </a:r>
            <a:r>
              <a:rPr lang="en-US" dirty="0" err="1"/>
              <a:t>intrinsicly</a:t>
            </a:r>
            <a:r>
              <a:rPr lang="en-US" dirty="0"/>
              <a:t> related to social justice. Social justice is how society delivers wealth, </a:t>
            </a:r>
            <a:r>
              <a:rPr lang="en-US" dirty="0" err="1"/>
              <a:t>opportunites</a:t>
            </a:r>
            <a:r>
              <a:rPr lang="en-US" dirty="0"/>
              <a:t> and power among society members in equal and fair environment. </a:t>
            </a:r>
          </a:p>
          <a:p>
            <a:endParaRPr lang="en-US" dirty="0"/>
          </a:p>
          <a:p>
            <a:endParaRPr lang="en-US" dirty="0"/>
          </a:p>
        </p:txBody>
      </p:sp>
    </p:spTree>
    <p:extLst>
      <p:ext uri="{BB962C8B-B14F-4D97-AF65-F5344CB8AC3E}">
        <p14:creationId xmlns:p14="http://schemas.microsoft.com/office/powerpoint/2010/main" val="422711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B0F0"/>
                </a:solidFill>
              </a:rPr>
              <a:t>Ubuntu</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44254" y="1863218"/>
            <a:ext cx="5503491" cy="3657600"/>
          </a:xfrm>
        </p:spPr>
      </p:pic>
    </p:spTree>
    <p:extLst>
      <p:ext uri="{BB962C8B-B14F-4D97-AF65-F5344CB8AC3E}">
        <p14:creationId xmlns:p14="http://schemas.microsoft.com/office/powerpoint/2010/main" val="773579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B0F0"/>
                </a:solidFill>
              </a:rPr>
              <a:t>Sherbet</a:t>
            </a:r>
            <a:endParaRPr lang="en-GB" b="1" dirty="0">
              <a:solidFill>
                <a:srgbClr val="00B0F0"/>
              </a:solidFill>
            </a:endParaRP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455782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B0F0"/>
                </a:solidFill>
              </a:rPr>
              <a:t>Livelihood</a:t>
            </a:r>
            <a:endParaRPr lang="en-GB" b="1" dirty="0">
              <a:solidFill>
                <a:srgbClr val="00B0F0"/>
              </a:solidFill>
            </a:endParaRPr>
          </a:p>
        </p:txBody>
      </p:sp>
      <p:sp>
        <p:nvSpPr>
          <p:cNvPr id="3" name="Content Placeholder 2"/>
          <p:cNvSpPr>
            <a:spLocks noGrp="1"/>
          </p:cNvSpPr>
          <p:nvPr>
            <p:ph idx="1"/>
          </p:nvPr>
        </p:nvSpPr>
        <p:spPr/>
        <p:txBody>
          <a:bodyPr/>
          <a:lstStyle/>
          <a:p>
            <a:r>
              <a:rPr lang="en-US" dirty="0"/>
              <a:t>Tool to break harsh social cycles</a:t>
            </a:r>
          </a:p>
          <a:p>
            <a:endParaRPr lang="en-GB" dirty="0"/>
          </a:p>
        </p:txBody>
      </p:sp>
    </p:spTree>
    <p:extLst>
      <p:ext uri="{BB962C8B-B14F-4D97-AF65-F5344CB8AC3E}">
        <p14:creationId xmlns:p14="http://schemas.microsoft.com/office/powerpoint/2010/main" val="1724913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997" y="89553"/>
            <a:ext cx="10515600" cy="1003810"/>
          </a:xfrm>
        </p:spPr>
        <p:txBody>
          <a:bodyPr/>
          <a:lstStyle/>
          <a:p>
            <a:pPr algn="ctr"/>
            <a:r>
              <a:rPr lang="en-US" b="1" dirty="0">
                <a:solidFill>
                  <a:srgbClr val="00B0F0"/>
                </a:solidFill>
              </a:rPr>
              <a:t>What is Quality Education?</a:t>
            </a:r>
            <a:endParaRPr lang="en-GB" b="1" dirty="0">
              <a:solidFill>
                <a:srgbClr val="00B0F0"/>
              </a:solidFill>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10212" y="1112614"/>
            <a:ext cx="5492929" cy="5083601"/>
          </a:xfrm>
        </p:spPr>
      </p:pic>
    </p:spTree>
    <p:extLst>
      <p:ext uri="{BB962C8B-B14F-4D97-AF65-F5344CB8AC3E}">
        <p14:creationId xmlns:p14="http://schemas.microsoft.com/office/powerpoint/2010/main" val="371769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95639" y="1049770"/>
            <a:ext cx="4351338" cy="4351338"/>
          </a:xfrm>
        </p:spPr>
      </p:pic>
    </p:spTree>
    <p:extLst>
      <p:ext uri="{BB962C8B-B14F-4D97-AF65-F5344CB8AC3E}">
        <p14:creationId xmlns:p14="http://schemas.microsoft.com/office/powerpoint/2010/main" val="2867748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372" y="2572871"/>
            <a:ext cx="10515600" cy="1003810"/>
          </a:xfrm>
        </p:spPr>
        <p:txBody>
          <a:bodyPr/>
          <a:lstStyle/>
          <a:p>
            <a:pPr algn="ctr"/>
            <a:r>
              <a:rPr lang="en-US" b="1" dirty="0">
                <a:solidFill>
                  <a:srgbClr val="00B0F0"/>
                </a:solidFill>
              </a:rPr>
              <a:t>What is your Dream Project?</a:t>
            </a:r>
            <a:endParaRPr lang="en-GB" b="1" dirty="0">
              <a:solidFill>
                <a:srgbClr val="00B0F0"/>
              </a:solidFill>
            </a:endParaRPr>
          </a:p>
        </p:txBody>
      </p:sp>
    </p:spTree>
    <p:extLst>
      <p:ext uri="{BB962C8B-B14F-4D97-AF65-F5344CB8AC3E}">
        <p14:creationId xmlns:p14="http://schemas.microsoft.com/office/powerpoint/2010/main" val="2755243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B0F0"/>
                </a:solidFill>
              </a:rPr>
              <a:t>Climate Change – Before/After Pictures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05600" y="1787236"/>
            <a:ext cx="5361709" cy="5070764"/>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23" y="1690688"/>
            <a:ext cx="6527131" cy="5167312"/>
          </a:xfrm>
          <a:prstGeom prst="rect">
            <a:avLst/>
          </a:prstGeom>
        </p:spPr>
      </p:pic>
    </p:spTree>
    <p:extLst>
      <p:ext uri="{BB962C8B-B14F-4D97-AF65-F5344CB8AC3E}">
        <p14:creationId xmlns:p14="http://schemas.microsoft.com/office/powerpoint/2010/main" val="1387321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B0F0"/>
                </a:solidFill>
              </a:rPr>
              <a:t>Climate Change – Water Shortage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118" y="1895331"/>
            <a:ext cx="10568246" cy="4403436"/>
          </a:xfrm>
          <a:prstGeom prst="rect">
            <a:avLst/>
          </a:prstGeom>
        </p:spPr>
      </p:pic>
      <p:sp>
        <p:nvSpPr>
          <p:cNvPr id="6" name="Content Placeholder 5"/>
          <p:cNvSpPr>
            <a:spLocks noGrp="1"/>
          </p:cNvSpPr>
          <p:nvPr>
            <p:ph idx="1"/>
          </p:nvPr>
        </p:nvSpPr>
        <p:spPr/>
        <p:txBody>
          <a:bodyPr/>
          <a:lstStyle/>
          <a:p>
            <a:r>
              <a:rPr lang="en-US" dirty="0">
                <a:solidFill>
                  <a:schemeClr val="bg1"/>
                </a:solidFill>
              </a:rPr>
              <a:t>Women and Children most affected</a:t>
            </a:r>
          </a:p>
        </p:txBody>
      </p:sp>
    </p:spTree>
    <p:extLst>
      <p:ext uri="{BB962C8B-B14F-4D97-AF65-F5344CB8AC3E}">
        <p14:creationId xmlns:p14="http://schemas.microsoft.com/office/powerpoint/2010/main" val="351080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06475"/>
          </a:xfrm>
        </p:spPr>
        <p:txBody>
          <a:bodyPr/>
          <a:lstStyle/>
          <a:p>
            <a:pPr algn="ctr"/>
            <a:r>
              <a:rPr lang="en-US" b="1" dirty="0">
                <a:solidFill>
                  <a:srgbClr val="00B0F0"/>
                </a:solidFill>
              </a:rPr>
              <a:t>Climate Change - Flood</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03818" y="1142153"/>
            <a:ext cx="5077691" cy="4855782"/>
          </a:xfrm>
        </p:spPr>
      </p:pic>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300" y="1301244"/>
            <a:ext cx="4696691" cy="4696691"/>
          </a:xfrm>
          <a:prstGeom prst="rect">
            <a:avLst/>
          </a:prstGeom>
        </p:spPr>
      </p:pic>
    </p:spTree>
    <p:extLst>
      <p:ext uri="{BB962C8B-B14F-4D97-AF65-F5344CB8AC3E}">
        <p14:creationId xmlns:p14="http://schemas.microsoft.com/office/powerpoint/2010/main" val="2355500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B0F0"/>
                </a:solidFill>
              </a:rPr>
              <a:t>Climate Change – Mental Health</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9438" y="1690688"/>
            <a:ext cx="7634798" cy="4696257"/>
          </a:xfrm>
        </p:spPr>
      </p:pic>
    </p:spTree>
    <p:extLst>
      <p:ext uri="{BB962C8B-B14F-4D97-AF65-F5344CB8AC3E}">
        <p14:creationId xmlns:p14="http://schemas.microsoft.com/office/powerpoint/2010/main" val="1653735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5D400C-3ED0-185A-E8E4-014C7FAB71A5}"/>
              </a:ext>
            </a:extLst>
          </p:cNvPr>
          <p:cNvPicPr>
            <a:picLocks noChangeAspect="1"/>
          </p:cNvPicPr>
          <p:nvPr/>
        </p:nvPicPr>
        <p:blipFill rotWithShape="1">
          <a:blip r:embed="rId2">
            <a:extLst>
              <a:ext uri="{28A0092B-C50C-407E-A947-70E740481C1C}">
                <a14:useLocalDpi xmlns:a14="http://schemas.microsoft.com/office/drawing/2010/main" val="0"/>
              </a:ext>
            </a:extLst>
          </a:blip>
          <a:srcRect l="13998" t="69852" r="8344"/>
          <a:stretch/>
        </p:blipFill>
        <p:spPr bwMode="auto">
          <a:xfrm>
            <a:off x="3328273" y="4725571"/>
            <a:ext cx="5184877" cy="2012846"/>
          </a:xfrm>
          <a:prstGeom prst="rect">
            <a:avLst/>
          </a:prstGeom>
          <a:noFill/>
          <a:ln>
            <a:noFill/>
          </a:ln>
          <a:extLst>
            <a:ext uri="{53640926-AAD7-44D8-BBD7-CCE9431645EC}">
              <a14:shadowObscured xmlns:a14="http://schemas.microsoft.com/office/drawing/2010/main"/>
            </a:ext>
          </a:extLst>
        </p:spPr>
      </p:pic>
      <p:sp>
        <p:nvSpPr>
          <p:cNvPr id="6" name="Content Placeholder 2">
            <a:extLst>
              <a:ext uri="{FF2B5EF4-FFF2-40B4-BE49-F238E27FC236}">
                <a16:creationId xmlns:a16="http://schemas.microsoft.com/office/drawing/2014/main" id="{63964F82-6288-2EE9-2D8F-4ED7730C4D7A}"/>
              </a:ext>
            </a:extLst>
          </p:cNvPr>
          <p:cNvSpPr>
            <a:spLocks noGrp="1"/>
          </p:cNvSpPr>
          <p:nvPr>
            <p:ph idx="1"/>
          </p:nvPr>
        </p:nvSpPr>
        <p:spPr>
          <a:xfrm>
            <a:off x="9044066" y="4686781"/>
            <a:ext cx="2652948" cy="2012852"/>
          </a:xfrm>
        </p:spPr>
        <p:txBody>
          <a:bodyPr>
            <a:noAutofit/>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Mangal" panose="02040503050203030202" pitchFamily="18" charset="0"/>
              </a:rPr>
              <a:t>Generating Power</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Mangal" panose="02040503050203030202" pitchFamily="18" charset="0"/>
              </a:rPr>
              <a:t>Manufacturing Goods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Mangal" panose="02040503050203030202" pitchFamily="18" charset="0"/>
              </a:rPr>
              <a:t>Deforestation</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Mangal" panose="02040503050203030202" pitchFamily="18" charset="0"/>
              </a:rPr>
              <a:t>Using Transportation</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Mangal" panose="02040503050203030202" pitchFamily="18" charset="0"/>
              </a:rPr>
              <a:t>Producing Food</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Mangal" panose="02040503050203030202" pitchFamily="18" charset="0"/>
              </a:rPr>
              <a:t>Powering Buildings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Mangal" panose="02040503050203030202" pitchFamily="18" charset="0"/>
              </a:rPr>
              <a:t>Consuming Too Much</a:t>
            </a:r>
          </a:p>
        </p:txBody>
      </p:sp>
      <p:cxnSp>
        <p:nvCxnSpPr>
          <p:cNvPr id="8" name="Straight Connector 7">
            <a:extLst>
              <a:ext uri="{FF2B5EF4-FFF2-40B4-BE49-F238E27FC236}">
                <a16:creationId xmlns:a16="http://schemas.microsoft.com/office/drawing/2014/main" id="{6A9554A2-58FE-7BB5-7ABC-422D8550B68F}"/>
              </a:ext>
            </a:extLst>
          </p:cNvPr>
          <p:cNvCxnSpPr>
            <a:cxnSpLocks/>
          </p:cNvCxnSpPr>
          <p:nvPr/>
        </p:nvCxnSpPr>
        <p:spPr>
          <a:xfrm flipV="1">
            <a:off x="1617785" y="4709166"/>
            <a:ext cx="8736037" cy="23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F097F97-3ED4-27D0-C4B3-73F2E422E0AE}"/>
              </a:ext>
            </a:extLst>
          </p:cNvPr>
          <p:cNvPicPr>
            <a:picLocks noChangeAspect="1"/>
          </p:cNvPicPr>
          <p:nvPr/>
        </p:nvPicPr>
        <p:blipFill rotWithShape="1">
          <a:blip r:embed="rId2">
            <a:extLst>
              <a:ext uri="{28A0092B-C50C-407E-A947-70E740481C1C}">
                <a14:useLocalDpi xmlns:a14="http://schemas.microsoft.com/office/drawing/2010/main" val="0"/>
              </a:ext>
            </a:extLst>
          </a:blip>
          <a:srcRect l="47241" t="48453" r="40107" b="30013"/>
          <a:stretch/>
        </p:blipFill>
        <p:spPr bwMode="auto">
          <a:xfrm>
            <a:off x="5558318" y="3263084"/>
            <a:ext cx="844677" cy="1437748"/>
          </a:xfrm>
          <a:prstGeom prst="rect">
            <a:avLst/>
          </a:prstGeom>
          <a:noFill/>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90DA1AB7-165B-A8E3-DB84-A4A5767E1501}"/>
              </a:ext>
            </a:extLst>
          </p:cNvPr>
          <p:cNvPicPr>
            <a:picLocks noChangeAspect="1"/>
          </p:cNvPicPr>
          <p:nvPr/>
        </p:nvPicPr>
        <p:blipFill rotWithShape="1">
          <a:blip r:embed="rId2">
            <a:extLst>
              <a:ext uri="{28A0092B-C50C-407E-A947-70E740481C1C}">
                <a14:useLocalDpi xmlns:a14="http://schemas.microsoft.com/office/drawing/2010/main" val="0"/>
              </a:ext>
            </a:extLst>
          </a:blip>
          <a:srcRect l="9017" r="14401" b="45760"/>
          <a:stretch/>
        </p:blipFill>
        <p:spPr bwMode="auto">
          <a:xfrm>
            <a:off x="3006041" y="9454"/>
            <a:ext cx="5112989" cy="3621327"/>
          </a:xfrm>
          <a:prstGeom prst="rect">
            <a:avLst/>
          </a:prstGeom>
          <a:noFill/>
          <a:ln>
            <a:noFill/>
          </a:ln>
          <a:extLst>
            <a:ext uri="{53640926-AAD7-44D8-BBD7-CCE9431645EC}">
              <a14:shadowObscured xmlns:a14="http://schemas.microsoft.com/office/drawing/2010/main"/>
            </a:ext>
          </a:extLst>
        </p:spPr>
      </p:pic>
      <p:sp>
        <p:nvSpPr>
          <p:cNvPr id="15" name="Teardrop 14">
            <a:extLst>
              <a:ext uri="{FF2B5EF4-FFF2-40B4-BE49-F238E27FC236}">
                <a16:creationId xmlns:a16="http://schemas.microsoft.com/office/drawing/2014/main" id="{8DC0BB47-580C-E861-3BFE-3439298F179B}"/>
              </a:ext>
            </a:extLst>
          </p:cNvPr>
          <p:cNvSpPr/>
          <p:nvPr/>
        </p:nvSpPr>
        <p:spPr>
          <a:xfrm rot="19142130">
            <a:off x="3761321" y="1471573"/>
            <a:ext cx="587505" cy="514041"/>
          </a:xfrm>
          <a:prstGeom prst="teardrop">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dirty="0">
              <a:solidFill>
                <a:schemeClr val="tx1"/>
              </a:solidFill>
              <a:latin typeface="Preeti" pitchFamily="2" charset="0"/>
            </a:endParaRPr>
          </a:p>
        </p:txBody>
      </p:sp>
      <p:sp>
        <p:nvSpPr>
          <p:cNvPr id="16" name="TextBox 15">
            <a:extLst>
              <a:ext uri="{FF2B5EF4-FFF2-40B4-BE49-F238E27FC236}">
                <a16:creationId xmlns:a16="http://schemas.microsoft.com/office/drawing/2014/main" id="{07DDEE07-3A69-18A7-0821-695CF8853602}"/>
              </a:ext>
            </a:extLst>
          </p:cNvPr>
          <p:cNvSpPr txBox="1"/>
          <p:nvPr/>
        </p:nvSpPr>
        <p:spPr>
          <a:xfrm>
            <a:off x="387988" y="397408"/>
            <a:ext cx="2156917" cy="369332"/>
          </a:xfrm>
          <a:prstGeom prst="rect">
            <a:avLst/>
          </a:prstGeom>
          <a:noFill/>
        </p:spPr>
        <p:txBody>
          <a:bodyPr wrap="square" rtlCol="0">
            <a:spAutoFit/>
          </a:bodyPr>
          <a:lstStyle/>
          <a:p>
            <a:pPr marL="285750" indent="-285750">
              <a:buFont typeface="Arial" panose="020B0604020202020204" pitchFamily="34" charset="0"/>
              <a:buChar char="•"/>
            </a:pPr>
            <a:r>
              <a:rPr lang="en-US" dirty="0"/>
              <a:t>Spread of Disease</a:t>
            </a:r>
          </a:p>
        </p:txBody>
      </p:sp>
      <p:sp>
        <p:nvSpPr>
          <p:cNvPr id="17" name="TextBox 16">
            <a:extLst>
              <a:ext uri="{FF2B5EF4-FFF2-40B4-BE49-F238E27FC236}">
                <a16:creationId xmlns:a16="http://schemas.microsoft.com/office/drawing/2014/main" id="{6E22D0D7-8301-7E52-E993-81B22219A4BF}"/>
              </a:ext>
            </a:extLst>
          </p:cNvPr>
          <p:cNvSpPr txBox="1"/>
          <p:nvPr/>
        </p:nvSpPr>
        <p:spPr>
          <a:xfrm>
            <a:off x="387989" y="775074"/>
            <a:ext cx="3178288" cy="369332"/>
          </a:xfrm>
          <a:prstGeom prst="rect">
            <a:avLst/>
          </a:prstGeom>
          <a:noFill/>
        </p:spPr>
        <p:txBody>
          <a:bodyPr wrap="square" rtlCol="0">
            <a:spAutoFit/>
          </a:bodyPr>
          <a:lstStyle/>
          <a:p>
            <a:pPr marL="285750" indent="-285750">
              <a:buFont typeface="Arial" panose="020B0604020202020204" pitchFamily="34" charset="0"/>
              <a:buChar char="•"/>
            </a:pPr>
            <a:r>
              <a:rPr lang="en-US" dirty="0"/>
              <a:t>Food Scarcity &amp; Malnutrition</a:t>
            </a:r>
          </a:p>
        </p:txBody>
      </p:sp>
      <p:sp>
        <p:nvSpPr>
          <p:cNvPr id="18" name="TextBox 17">
            <a:extLst>
              <a:ext uri="{FF2B5EF4-FFF2-40B4-BE49-F238E27FC236}">
                <a16:creationId xmlns:a16="http://schemas.microsoft.com/office/drawing/2014/main" id="{C12D037B-083E-B696-CB1C-480EB8C11436}"/>
              </a:ext>
            </a:extLst>
          </p:cNvPr>
          <p:cNvSpPr txBox="1"/>
          <p:nvPr/>
        </p:nvSpPr>
        <p:spPr>
          <a:xfrm>
            <a:off x="387990" y="1139245"/>
            <a:ext cx="2041720" cy="369332"/>
          </a:xfrm>
          <a:prstGeom prst="rect">
            <a:avLst/>
          </a:prstGeom>
          <a:noFill/>
        </p:spPr>
        <p:txBody>
          <a:bodyPr wrap="square" rtlCol="0">
            <a:spAutoFit/>
          </a:bodyPr>
          <a:lstStyle/>
          <a:p>
            <a:pPr marL="285750" indent="-285750">
              <a:buFont typeface="Arial" panose="020B0604020202020204" pitchFamily="34" charset="0"/>
              <a:buChar char="•"/>
            </a:pPr>
            <a:r>
              <a:rPr lang="en-US" dirty="0"/>
              <a:t>Poor Air Quality</a:t>
            </a:r>
          </a:p>
        </p:txBody>
      </p:sp>
      <p:sp>
        <p:nvSpPr>
          <p:cNvPr id="19" name="TextBox 18">
            <a:extLst>
              <a:ext uri="{FF2B5EF4-FFF2-40B4-BE49-F238E27FC236}">
                <a16:creationId xmlns:a16="http://schemas.microsoft.com/office/drawing/2014/main" id="{D3ED0AFB-EE26-29AC-C1AF-BCF062D3769F}"/>
              </a:ext>
            </a:extLst>
          </p:cNvPr>
          <p:cNvSpPr txBox="1"/>
          <p:nvPr/>
        </p:nvSpPr>
        <p:spPr>
          <a:xfrm>
            <a:off x="387989" y="1503029"/>
            <a:ext cx="1899288" cy="369332"/>
          </a:xfrm>
          <a:prstGeom prst="rect">
            <a:avLst/>
          </a:prstGeom>
          <a:noFill/>
        </p:spPr>
        <p:txBody>
          <a:bodyPr wrap="square" rtlCol="0">
            <a:spAutoFit/>
          </a:bodyPr>
          <a:lstStyle/>
          <a:p>
            <a:pPr marL="285750" indent="-285750">
              <a:buFont typeface="Arial" panose="020B0604020202020204" pitchFamily="34" charset="0"/>
              <a:buChar char="•"/>
            </a:pPr>
            <a:r>
              <a:rPr lang="en-US" dirty="0"/>
              <a:t>Cost Lives</a:t>
            </a:r>
          </a:p>
        </p:txBody>
      </p:sp>
      <p:sp>
        <p:nvSpPr>
          <p:cNvPr id="20" name="TextBox 19">
            <a:extLst>
              <a:ext uri="{FF2B5EF4-FFF2-40B4-BE49-F238E27FC236}">
                <a16:creationId xmlns:a16="http://schemas.microsoft.com/office/drawing/2014/main" id="{007D7886-2D13-B268-0477-511429D61DD4}"/>
              </a:ext>
            </a:extLst>
          </p:cNvPr>
          <p:cNvSpPr txBox="1"/>
          <p:nvPr/>
        </p:nvSpPr>
        <p:spPr>
          <a:xfrm>
            <a:off x="387989" y="1880695"/>
            <a:ext cx="1899288" cy="369332"/>
          </a:xfrm>
          <a:prstGeom prst="rect">
            <a:avLst/>
          </a:prstGeom>
          <a:noFill/>
        </p:spPr>
        <p:txBody>
          <a:bodyPr wrap="square" rtlCol="0">
            <a:spAutoFit/>
          </a:bodyPr>
          <a:lstStyle/>
          <a:p>
            <a:pPr marL="285750" indent="-285750">
              <a:buFont typeface="Arial" panose="020B0604020202020204" pitchFamily="34" charset="0"/>
              <a:buChar char="•"/>
            </a:pPr>
            <a:r>
              <a:rPr lang="en-US" dirty="0"/>
              <a:t>People at Risk</a:t>
            </a:r>
          </a:p>
        </p:txBody>
      </p:sp>
      <p:sp>
        <p:nvSpPr>
          <p:cNvPr id="21" name="TextBox 20">
            <a:extLst>
              <a:ext uri="{FF2B5EF4-FFF2-40B4-BE49-F238E27FC236}">
                <a16:creationId xmlns:a16="http://schemas.microsoft.com/office/drawing/2014/main" id="{1C2F3FB3-5833-425E-1DDC-19AB43CA3EEF}"/>
              </a:ext>
            </a:extLst>
          </p:cNvPr>
          <p:cNvSpPr txBox="1"/>
          <p:nvPr/>
        </p:nvSpPr>
        <p:spPr>
          <a:xfrm>
            <a:off x="387988" y="2258056"/>
            <a:ext cx="2700434" cy="369332"/>
          </a:xfrm>
          <a:prstGeom prst="rect">
            <a:avLst/>
          </a:prstGeom>
          <a:noFill/>
        </p:spPr>
        <p:txBody>
          <a:bodyPr wrap="square" rtlCol="0">
            <a:spAutoFit/>
          </a:bodyPr>
          <a:lstStyle/>
          <a:p>
            <a:pPr marL="285750" indent="-285750">
              <a:buFont typeface="Arial" panose="020B0604020202020204" pitchFamily="34" charset="0"/>
              <a:buChar char="•"/>
            </a:pPr>
            <a:r>
              <a:rPr lang="en-US" dirty="0"/>
              <a:t>Affecting Mental Health</a:t>
            </a:r>
          </a:p>
        </p:txBody>
      </p:sp>
      <p:sp>
        <p:nvSpPr>
          <p:cNvPr id="22" name="TextBox 21">
            <a:extLst>
              <a:ext uri="{FF2B5EF4-FFF2-40B4-BE49-F238E27FC236}">
                <a16:creationId xmlns:a16="http://schemas.microsoft.com/office/drawing/2014/main" id="{985C453A-D26F-4F25-65EF-34B7E4C75968}"/>
              </a:ext>
            </a:extLst>
          </p:cNvPr>
          <p:cNvSpPr txBox="1"/>
          <p:nvPr/>
        </p:nvSpPr>
        <p:spPr>
          <a:xfrm>
            <a:off x="387987" y="2635336"/>
            <a:ext cx="2841809" cy="369332"/>
          </a:xfrm>
          <a:prstGeom prst="rect">
            <a:avLst/>
          </a:prstGeom>
          <a:noFill/>
        </p:spPr>
        <p:txBody>
          <a:bodyPr wrap="square" rtlCol="0">
            <a:spAutoFit/>
          </a:bodyPr>
          <a:lstStyle/>
          <a:p>
            <a:pPr marL="285750" indent="-285750">
              <a:buFont typeface="Arial" panose="020B0604020202020204" pitchFamily="34" charset="0"/>
              <a:buChar char="•"/>
            </a:pPr>
            <a:r>
              <a:rPr lang="en-US" dirty="0"/>
              <a:t>Low Production</a:t>
            </a:r>
          </a:p>
        </p:txBody>
      </p:sp>
      <p:sp>
        <p:nvSpPr>
          <p:cNvPr id="24" name="Teardrop 23">
            <a:extLst>
              <a:ext uri="{FF2B5EF4-FFF2-40B4-BE49-F238E27FC236}">
                <a16:creationId xmlns:a16="http://schemas.microsoft.com/office/drawing/2014/main" id="{42B61322-F307-7E10-CAF8-C9B40263D7C4}"/>
              </a:ext>
            </a:extLst>
          </p:cNvPr>
          <p:cNvSpPr/>
          <p:nvPr/>
        </p:nvSpPr>
        <p:spPr>
          <a:xfrm rot="19142130">
            <a:off x="4552260" y="776320"/>
            <a:ext cx="587505" cy="514041"/>
          </a:xfrm>
          <a:prstGeom prst="teardrop">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dirty="0">
              <a:solidFill>
                <a:schemeClr val="tx1"/>
              </a:solidFill>
              <a:latin typeface="Preeti" pitchFamily="2" charset="0"/>
            </a:endParaRPr>
          </a:p>
        </p:txBody>
      </p:sp>
      <p:sp>
        <p:nvSpPr>
          <p:cNvPr id="25" name="Teardrop 24">
            <a:extLst>
              <a:ext uri="{FF2B5EF4-FFF2-40B4-BE49-F238E27FC236}">
                <a16:creationId xmlns:a16="http://schemas.microsoft.com/office/drawing/2014/main" id="{CEDF0B31-ED72-31D9-A869-735F6EFAB122}"/>
              </a:ext>
            </a:extLst>
          </p:cNvPr>
          <p:cNvSpPr/>
          <p:nvPr/>
        </p:nvSpPr>
        <p:spPr>
          <a:xfrm rot="19142130">
            <a:off x="4110024" y="2296628"/>
            <a:ext cx="587505" cy="514041"/>
          </a:xfrm>
          <a:prstGeom prst="teardrop">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dirty="0">
              <a:solidFill>
                <a:schemeClr val="tx1"/>
              </a:solidFill>
              <a:latin typeface="Preeti" pitchFamily="2" charset="0"/>
            </a:endParaRPr>
          </a:p>
        </p:txBody>
      </p:sp>
      <p:sp>
        <p:nvSpPr>
          <p:cNvPr id="26" name="Teardrop 25">
            <a:extLst>
              <a:ext uri="{FF2B5EF4-FFF2-40B4-BE49-F238E27FC236}">
                <a16:creationId xmlns:a16="http://schemas.microsoft.com/office/drawing/2014/main" id="{EA8DB7FE-6114-3D6C-44D9-847472335373}"/>
              </a:ext>
            </a:extLst>
          </p:cNvPr>
          <p:cNvSpPr/>
          <p:nvPr/>
        </p:nvSpPr>
        <p:spPr>
          <a:xfrm rot="19142130">
            <a:off x="5575363" y="575203"/>
            <a:ext cx="587505" cy="514041"/>
          </a:xfrm>
          <a:prstGeom prst="teardrop">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dirty="0">
              <a:solidFill>
                <a:schemeClr val="tx1"/>
              </a:solidFill>
              <a:latin typeface="Preeti" pitchFamily="2" charset="0"/>
            </a:endParaRPr>
          </a:p>
        </p:txBody>
      </p:sp>
      <p:sp>
        <p:nvSpPr>
          <p:cNvPr id="27" name="Teardrop 26">
            <a:extLst>
              <a:ext uri="{FF2B5EF4-FFF2-40B4-BE49-F238E27FC236}">
                <a16:creationId xmlns:a16="http://schemas.microsoft.com/office/drawing/2014/main" id="{919D31D2-4DAA-C059-7D5B-1DD3BAF5DB0D}"/>
              </a:ext>
            </a:extLst>
          </p:cNvPr>
          <p:cNvSpPr/>
          <p:nvPr/>
        </p:nvSpPr>
        <p:spPr>
          <a:xfrm rot="19142130">
            <a:off x="4796765" y="1586049"/>
            <a:ext cx="587505" cy="514041"/>
          </a:xfrm>
          <a:prstGeom prst="teardrop">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dirty="0">
              <a:solidFill>
                <a:schemeClr val="tx1"/>
              </a:solidFill>
              <a:latin typeface="Preeti" pitchFamily="2" charset="0"/>
            </a:endParaRPr>
          </a:p>
        </p:txBody>
      </p:sp>
      <p:sp>
        <p:nvSpPr>
          <p:cNvPr id="28" name="Teardrop 27">
            <a:extLst>
              <a:ext uri="{FF2B5EF4-FFF2-40B4-BE49-F238E27FC236}">
                <a16:creationId xmlns:a16="http://schemas.microsoft.com/office/drawing/2014/main" id="{384B0167-B95D-37EC-956A-BEC993690084}"/>
              </a:ext>
            </a:extLst>
          </p:cNvPr>
          <p:cNvSpPr/>
          <p:nvPr/>
        </p:nvSpPr>
        <p:spPr>
          <a:xfrm rot="19142130">
            <a:off x="6586567" y="1016115"/>
            <a:ext cx="587505" cy="514041"/>
          </a:xfrm>
          <a:prstGeom prst="teardrop">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dirty="0">
              <a:solidFill>
                <a:schemeClr val="tx1"/>
              </a:solidFill>
              <a:latin typeface="Preeti" pitchFamily="2" charset="0"/>
            </a:endParaRPr>
          </a:p>
        </p:txBody>
      </p:sp>
      <p:sp>
        <p:nvSpPr>
          <p:cNvPr id="29" name="Teardrop 28">
            <a:extLst>
              <a:ext uri="{FF2B5EF4-FFF2-40B4-BE49-F238E27FC236}">
                <a16:creationId xmlns:a16="http://schemas.microsoft.com/office/drawing/2014/main" id="{8686D318-2FCD-15F8-C412-A837A308F7DF}"/>
              </a:ext>
            </a:extLst>
          </p:cNvPr>
          <p:cNvSpPr/>
          <p:nvPr/>
        </p:nvSpPr>
        <p:spPr>
          <a:xfrm rot="19142130">
            <a:off x="6921278" y="2044943"/>
            <a:ext cx="587505" cy="514041"/>
          </a:xfrm>
          <a:prstGeom prst="teardrop">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dirty="0">
              <a:solidFill>
                <a:schemeClr val="tx1"/>
              </a:solidFill>
              <a:latin typeface="Preeti" pitchFamily="2" charset="0"/>
            </a:endParaRPr>
          </a:p>
        </p:txBody>
      </p:sp>
      <p:sp>
        <p:nvSpPr>
          <p:cNvPr id="30" name="Callout: Quad Arrow 29">
            <a:extLst>
              <a:ext uri="{FF2B5EF4-FFF2-40B4-BE49-F238E27FC236}">
                <a16:creationId xmlns:a16="http://schemas.microsoft.com/office/drawing/2014/main" id="{5D13C11F-C292-3771-9423-92F49E1A857C}"/>
              </a:ext>
            </a:extLst>
          </p:cNvPr>
          <p:cNvSpPr/>
          <p:nvPr/>
        </p:nvSpPr>
        <p:spPr>
          <a:xfrm>
            <a:off x="8994703" y="3061416"/>
            <a:ext cx="3031650" cy="1320696"/>
          </a:xfrm>
          <a:prstGeom prst="quadArrow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MIGRATION</a:t>
            </a:r>
          </a:p>
        </p:txBody>
      </p:sp>
      <p:sp>
        <p:nvSpPr>
          <p:cNvPr id="31" name="Arrow: Right 30">
            <a:extLst>
              <a:ext uri="{FF2B5EF4-FFF2-40B4-BE49-F238E27FC236}">
                <a16:creationId xmlns:a16="http://schemas.microsoft.com/office/drawing/2014/main" id="{2F68F933-D022-1F28-C0D4-540C99D14419}"/>
              </a:ext>
            </a:extLst>
          </p:cNvPr>
          <p:cNvSpPr/>
          <p:nvPr/>
        </p:nvSpPr>
        <p:spPr>
          <a:xfrm>
            <a:off x="3173121" y="3718500"/>
            <a:ext cx="2293643" cy="8103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Climate Change</a:t>
            </a:r>
          </a:p>
        </p:txBody>
      </p:sp>
      <p:sp>
        <p:nvSpPr>
          <p:cNvPr id="33" name="Arrow: Left 32">
            <a:extLst>
              <a:ext uri="{FF2B5EF4-FFF2-40B4-BE49-F238E27FC236}">
                <a16:creationId xmlns:a16="http://schemas.microsoft.com/office/drawing/2014/main" id="{743B8E26-BA08-5054-3DD2-0A0E93B99B3E}"/>
              </a:ext>
            </a:extLst>
          </p:cNvPr>
          <p:cNvSpPr/>
          <p:nvPr/>
        </p:nvSpPr>
        <p:spPr>
          <a:xfrm rot="10800000">
            <a:off x="8315531" y="5626003"/>
            <a:ext cx="562708" cy="375214"/>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Left 34">
            <a:extLst>
              <a:ext uri="{FF2B5EF4-FFF2-40B4-BE49-F238E27FC236}">
                <a16:creationId xmlns:a16="http://schemas.microsoft.com/office/drawing/2014/main" id="{5B6AF5A3-3FAB-3CFB-FB9F-726FEB093789}"/>
              </a:ext>
            </a:extLst>
          </p:cNvPr>
          <p:cNvSpPr/>
          <p:nvPr/>
        </p:nvSpPr>
        <p:spPr>
          <a:xfrm rot="10800000">
            <a:off x="8270563" y="1520512"/>
            <a:ext cx="562708" cy="375214"/>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3F5E9DCD-4014-DD34-C41E-EABD616D9920}"/>
              </a:ext>
            </a:extLst>
          </p:cNvPr>
          <p:cNvSpPr txBox="1"/>
          <p:nvPr/>
        </p:nvSpPr>
        <p:spPr>
          <a:xfrm>
            <a:off x="198008" y="3152096"/>
            <a:ext cx="2841809" cy="646331"/>
          </a:xfrm>
          <a:prstGeom prst="rect">
            <a:avLst/>
          </a:prstGeom>
          <a:noFill/>
        </p:spPr>
        <p:txBody>
          <a:bodyPr wrap="square" rtlCol="0">
            <a:spAutoFit/>
          </a:bodyPr>
          <a:lstStyle/>
          <a:p>
            <a:pPr algn="ctr"/>
            <a:r>
              <a:rPr lang="en-US" b="1" dirty="0"/>
              <a:t>The Biggest effect is</a:t>
            </a:r>
          </a:p>
          <a:p>
            <a:pPr algn="ctr"/>
            <a:r>
              <a:rPr lang="en-US" b="1" dirty="0"/>
              <a:t>Challenge in Livelihood</a:t>
            </a:r>
          </a:p>
        </p:txBody>
      </p:sp>
      <p:grpSp>
        <p:nvGrpSpPr>
          <p:cNvPr id="5" name="Group 4">
            <a:extLst>
              <a:ext uri="{FF2B5EF4-FFF2-40B4-BE49-F238E27FC236}">
                <a16:creationId xmlns:a16="http://schemas.microsoft.com/office/drawing/2014/main" id="{8E64CEA2-CED7-E629-EC80-D5A43207A79E}"/>
              </a:ext>
            </a:extLst>
          </p:cNvPr>
          <p:cNvGrpSpPr/>
          <p:nvPr/>
        </p:nvGrpSpPr>
        <p:grpSpPr>
          <a:xfrm>
            <a:off x="5469085" y="1709420"/>
            <a:ext cx="905299" cy="925916"/>
            <a:chOff x="-43189" y="106218"/>
            <a:chExt cx="1290131" cy="1364040"/>
          </a:xfrm>
        </p:grpSpPr>
        <p:sp>
          <p:nvSpPr>
            <p:cNvPr id="7" name="Teardrop 6">
              <a:extLst>
                <a:ext uri="{FF2B5EF4-FFF2-40B4-BE49-F238E27FC236}">
                  <a16:creationId xmlns:a16="http://schemas.microsoft.com/office/drawing/2014/main" id="{919D31D2-4DAA-C059-7D5B-1DD3BAF5DB0D}"/>
                </a:ext>
              </a:extLst>
            </p:cNvPr>
            <p:cNvSpPr/>
            <p:nvPr/>
          </p:nvSpPr>
          <p:spPr>
            <a:xfrm rot="19142130">
              <a:off x="-43189" y="106218"/>
              <a:ext cx="1290131" cy="1364040"/>
            </a:xfrm>
            <a:prstGeom prst="teardrop">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lstStyle/>
            <a:p>
              <a:endParaRPr lang="en-US"/>
            </a:p>
          </p:txBody>
        </p:sp>
        <p:pic>
          <p:nvPicPr>
            <p:cNvPr id="9" name="Picture 8" descr="Fruit Expression Sad Orange Graphic by optimasipemetaanlokal · Creative  Fabrica">
              <a:extLst>
                <a:ext uri="{FF2B5EF4-FFF2-40B4-BE49-F238E27FC236}">
                  <a16:creationId xmlns:a16="http://schemas.microsoft.com/office/drawing/2014/main" id="{27BACBBE-EF17-895B-A0B5-07AA89CB6D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385" t="40384" r="41346" b="35898"/>
            <a:stretch/>
          </p:blipFill>
          <p:spPr bwMode="auto">
            <a:xfrm>
              <a:off x="302815" y="404886"/>
              <a:ext cx="658054" cy="640739"/>
            </a:xfrm>
            <a:prstGeom prst="rect">
              <a:avLst/>
            </a:prstGeom>
            <a:noFill/>
            <a:ln>
              <a:noFill/>
            </a:ln>
            <a:extLst>
              <a:ext uri="{53640926-AAD7-44D8-BBD7-CCE9431645EC}">
                <a14:shadowObscured xmlns:a14="http://schemas.microsoft.com/office/drawing/2010/main"/>
              </a:ext>
            </a:extLst>
          </p:spPr>
        </p:pic>
      </p:grpSp>
      <p:sp>
        <p:nvSpPr>
          <p:cNvPr id="3" name="TextBox 2">
            <a:extLst>
              <a:ext uri="{FF2B5EF4-FFF2-40B4-BE49-F238E27FC236}">
                <a16:creationId xmlns:a16="http://schemas.microsoft.com/office/drawing/2014/main" id="{21E76B70-C67D-D27E-A6A0-F4B3EAA8CAFF}"/>
              </a:ext>
            </a:extLst>
          </p:cNvPr>
          <p:cNvSpPr txBox="1"/>
          <p:nvPr/>
        </p:nvSpPr>
        <p:spPr>
          <a:xfrm>
            <a:off x="387987" y="5731994"/>
            <a:ext cx="3014764" cy="830997"/>
          </a:xfrm>
          <a:prstGeom prst="rect">
            <a:avLst/>
          </a:prstGeom>
          <a:noFill/>
        </p:spPr>
        <p:txBody>
          <a:bodyPr wrap="square" rtlCol="0">
            <a:spAutoFit/>
          </a:bodyPr>
          <a:lstStyle/>
          <a:p>
            <a:pPr algn="ctr"/>
            <a:r>
              <a:rPr lang="en-US" sz="2400" b="1" dirty="0">
                <a:solidFill>
                  <a:srgbClr val="0070C0"/>
                </a:solidFill>
              </a:rPr>
              <a:t>Climate Change: Problem Tree Analysis</a:t>
            </a:r>
          </a:p>
        </p:txBody>
      </p:sp>
      <p:sp>
        <p:nvSpPr>
          <p:cNvPr id="11" name="Content Placeholder 2">
            <a:extLst>
              <a:ext uri="{FF2B5EF4-FFF2-40B4-BE49-F238E27FC236}">
                <a16:creationId xmlns:a16="http://schemas.microsoft.com/office/drawing/2014/main" id="{A32DB97C-2C86-899F-FA1B-8CEB0AA48EAA}"/>
              </a:ext>
            </a:extLst>
          </p:cNvPr>
          <p:cNvSpPr txBox="1">
            <a:spLocks/>
          </p:cNvSpPr>
          <p:nvPr/>
        </p:nvSpPr>
        <p:spPr>
          <a:xfrm>
            <a:off x="8977047" y="225491"/>
            <a:ext cx="2882906" cy="2456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7000"/>
              </a:lnSpc>
              <a:spcBef>
                <a:spcPts val="0"/>
              </a:spcBef>
              <a:buFont typeface="Symbol" panose="05050102010706020507" pitchFamily="18" charset="2"/>
              <a:buChar char=""/>
            </a:pPr>
            <a:r>
              <a:rPr lang="en-US" sz="1800" dirty="0">
                <a:latin typeface="Calibri" panose="020F0502020204030204" pitchFamily="34" charset="0"/>
                <a:ea typeface="Calibri" panose="020F0502020204030204" pitchFamily="34" charset="0"/>
                <a:cs typeface="Mangal" panose="02040503050203030202" pitchFamily="18" charset="0"/>
              </a:rPr>
              <a:t>Hotter Temperature</a:t>
            </a:r>
          </a:p>
          <a:p>
            <a:pPr marL="342900" indent="-342900">
              <a:lnSpc>
                <a:spcPct val="107000"/>
              </a:lnSpc>
              <a:spcBef>
                <a:spcPts val="0"/>
              </a:spcBef>
              <a:buFont typeface="Symbol" panose="05050102010706020507" pitchFamily="18" charset="2"/>
              <a:buChar char=""/>
            </a:pPr>
            <a:r>
              <a:rPr lang="en-US" sz="1800" dirty="0">
                <a:latin typeface="Calibri" panose="020F0502020204030204" pitchFamily="34" charset="0"/>
                <a:ea typeface="Calibri" panose="020F0502020204030204" pitchFamily="34" charset="0"/>
                <a:cs typeface="Mangal" panose="02040503050203030202" pitchFamily="18" charset="0"/>
              </a:rPr>
              <a:t>More Severe Storms</a:t>
            </a:r>
          </a:p>
          <a:p>
            <a:pPr marL="342900" indent="-342900">
              <a:lnSpc>
                <a:spcPct val="107000"/>
              </a:lnSpc>
              <a:spcBef>
                <a:spcPts val="0"/>
              </a:spcBef>
              <a:buFont typeface="Symbol" panose="05050102010706020507" pitchFamily="18" charset="2"/>
              <a:buChar char=""/>
            </a:pPr>
            <a:r>
              <a:rPr lang="en-US" sz="1800" dirty="0">
                <a:latin typeface="Calibri" panose="020F0502020204030204" pitchFamily="34" charset="0"/>
                <a:ea typeface="Calibri" panose="020F0502020204030204" pitchFamily="34" charset="0"/>
                <a:cs typeface="Mangal" panose="02040503050203030202" pitchFamily="18" charset="0"/>
              </a:rPr>
              <a:t>Increased Drought</a:t>
            </a:r>
          </a:p>
          <a:p>
            <a:pPr marL="342900" indent="-342900">
              <a:lnSpc>
                <a:spcPct val="107000"/>
              </a:lnSpc>
              <a:spcBef>
                <a:spcPts val="0"/>
              </a:spcBef>
              <a:buFont typeface="Symbol" panose="05050102010706020507" pitchFamily="18" charset="2"/>
              <a:buChar char=""/>
            </a:pPr>
            <a:r>
              <a:rPr lang="en-US" sz="1800" dirty="0">
                <a:latin typeface="Calibri" panose="020F0502020204030204" pitchFamily="34" charset="0"/>
                <a:ea typeface="Calibri" panose="020F0502020204030204" pitchFamily="34" charset="0"/>
                <a:cs typeface="Mangal" panose="02040503050203030202" pitchFamily="18" charset="0"/>
              </a:rPr>
              <a:t>A Warming, Rising Ocean</a:t>
            </a:r>
          </a:p>
          <a:p>
            <a:pPr marL="342900" indent="-342900">
              <a:lnSpc>
                <a:spcPct val="107000"/>
              </a:lnSpc>
              <a:spcBef>
                <a:spcPts val="0"/>
              </a:spcBef>
              <a:buFont typeface="Symbol" panose="05050102010706020507" pitchFamily="18" charset="2"/>
              <a:buChar char=""/>
            </a:pPr>
            <a:r>
              <a:rPr lang="en-US" sz="1800" dirty="0">
                <a:latin typeface="Calibri" panose="020F0502020204030204" pitchFamily="34" charset="0"/>
                <a:ea typeface="Calibri" panose="020F0502020204030204" pitchFamily="34" charset="0"/>
                <a:cs typeface="Mangal" panose="02040503050203030202" pitchFamily="18" charset="0"/>
              </a:rPr>
              <a:t>Loss of Species</a:t>
            </a:r>
          </a:p>
          <a:p>
            <a:pPr marL="342900" indent="-342900">
              <a:lnSpc>
                <a:spcPct val="107000"/>
              </a:lnSpc>
              <a:spcBef>
                <a:spcPts val="0"/>
              </a:spcBef>
              <a:buFont typeface="Symbol" panose="05050102010706020507" pitchFamily="18" charset="2"/>
              <a:buChar char=""/>
            </a:pPr>
            <a:r>
              <a:rPr lang="en-US" sz="1800" dirty="0">
                <a:latin typeface="Calibri" panose="020F0502020204030204" pitchFamily="34" charset="0"/>
                <a:ea typeface="Calibri" panose="020F0502020204030204" pitchFamily="34" charset="0"/>
                <a:cs typeface="Mangal" panose="02040503050203030202" pitchFamily="18" charset="0"/>
              </a:rPr>
              <a:t>Not Enough Food</a:t>
            </a:r>
          </a:p>
          <a:p>
            <a:pPr marL="342900" indent="-342900">
              <a:lnSpc>
                <a:spcPct val="107000"/>
              </a:lnSpc>
              <a:spcBef>
                <a:spcPts val="0"/>
              </a:spcBef>
              <a:buFont typeface="Symbol" panose="05050102010706020507" pitchFamily="18" charset="2"/>
              <a:buChar char=""/>
            </a:pPr>
            <a:r>
              <a:rPr lang="en-US" sz="1800" dirty="0">
                <a:latin typeface="Calibri" panose="020F0502020204030204" pitchFamily="34" charset="0"/>
                <a:ea typeface="Calibri" panose="020F0502020204030204" pitchFamily="34" charset="0"/>
                <a:cs typeface="Mangal" panose="02040503050203030202" pitchFamily="18" charset="0"/>
              </a:rPr>
              <a:t>More Health Risk</a:t>
            </a:r>
          </a:p>
          <a:p>
            <a:pPr marL="342900" indent="-342900">
              <a:lnSpc>
                <a:spcPct val="107000"/>
              </a:lnSpc>
              <a:spcBef>
                <a:spcPts val="0"/>
              </a:spcBef>
              <a:buFont typeface="Symbol" panose="05050102010706020507" pitchFamily="18" charset="2"/>
              <a:buChar char=""/>
            </a:pPr>
            <a:r>
              <a:rPr lang="en-US" sz="1800" dirty="0">
                <a:latin typeface="Calibri" panose="020F0502020204030204" pitchFamily="34" charset="0"/>
                <a:ea typeface="Calibri" panose="020F0502020204030204" pitchFamily="34" charset="0"/>
                <a:cs typeface="Mangal" panose="02040503050203030202" pitchFamily="18" charset="0"/>
              </a:rPr>
              <a:t>Poverty &amp; Displacement</a:t>
            </a:r>
          </a:p>
        </p:txBody>
      </p:sp>
      <p:grpSp>
        <p:nvGrpSpPr>
          <p:cNvPr id="23" name="Group 22">
            <a:extLst>
              <a:ext uri="{FF2B5EF4-FFF2-40B4-BE49-F238E27FC236}">
                <a16:creationId xmlns:a16="http://schemas.microsoft.com/office/drawing/2014/main" id="{78F20130-C2FF-9F81-D25B-BB8436102E2A}"/>
              </a:ext>
            </a:extLst>
          </p:cNvPr>
          <p:cNvGrpSpPr/>
          <p:nvPr/>
        </p:nvGrpSpPr>
        <p:grpSpPr>
          <a:xfrm>
            <a:off x="6413008" y="3180026"/>
            <a:ext cx="2564039" cy="1272952"/>
            <a:chOff x="6413008" y="3180026"/>
            <a:chExt cx="2564039" cy="1272952"/>
          </a:xfrm>
        </p:grpSpPr>
        <p:grpSp>
          <p:nvGrpSpPr>
            <p:cNvPr id="34" name="Group 33">
              <a:extLst>
                <a:ext uri="{FF2B5EF4-FFF2-40B4-BE49-F238E27FC236}">
                  <a16:creationId xmlns:a16="http://schemas.microsoft.com/office/drawing/2014/main" id="{7D246EAA-FCAD-D6D5-042D-0EF3827FDFCD}"/>
                </a:ext>
              </a:extLst>
            </p:cNvPr>
            <p:cNvGrpSpPr/>
            <p:nvPr/>
          </p:nvGrpSpPr>
          <p:grpSpPr>
            <a:xfrm>
              <a:off x="6419661" y="3495265"/>
              <a:ext cx="2557386" cy="957713"/>
              <a:chOff x="6419661" y="3326451"/>
              <a:chExt cx="2557386" cy="957713"/>
            </a:xfrm>
          </p:grpSpPr>
          <p:pic>
            <p:nvPicPr>
              <p:cNvPr id="1026" name="Picture 2" descr="Solution Definition - JavaTpoint">
                <a:extLst>
                  <a:ext uri="{FF2B5EF4-FFF2-40B4-BE49-F238E27FC236}">
                    <a16:creationId xmlns:a16="http://schemas.microsoft.com/office/drawing/2014/main" id="{E4C8EFC1-57CA-AF0E-6294-FE9DA6CE533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433" t="19030" r="10014" b="17265"/>
              <a:stretch/>
            </p:blipFill>
            <p:spPr bwMode="auto">
              <a:xfrm>
                <a:off x="6419661" y="3326451"/>
                <a:ext cx="2090165" cy="9577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CF6172A-3941-F91A-DA9D-2050DE5DE1E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11927" y="3405775"/>
                <a:ext cx="665120" cy="665120"/>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5C2351D2-9B92-FC4A-F45C-DF9075171AA6}"/>
                </a:ext>
              </a:extLst>
            </p:cNvPr>
            <p:cNvSpPr txBox="1"/>
            <p:nvPr/>
          </p:nvSpPr>
          <p:spPr>
            <a:xfrm rot="426870">
              <a:off x="6413008" y="3180026"/>
              <a:ext cx="1744923" cy="461665"/>
            </a:xfrm>
            <a:prstGeom prst="rect">
              <a:avLst/>
            </a:prstGeom>
            <a:noFill/>
          </p:spPr>
          <p:txBody>
            <a:bodyPr wrap="square">
              <a:spAutoFit/>
            </a:bodyPr>
            <a:lstStyle/>
            <a:p>
              <a:pPr algn="ctr"/>
              <a:r>
                <a:rPr lang="en-US" sz="2400" b="1" dirty="0">
                  <a:solidFill>
                    <a:srgbClr val="C00000"/>
                  </a:solidFill>
                </a:rPr>
                <a:t>Unwanted</a:t>
              </a:r>
            </a:p>
          </p:txBody>
        </p:sp>
      </p:grpSp>
    </p:spTree>
    <p:extLst>
      <p:ext uri="{BB962C8B-B14F-4D97-AF65-F5344CB8AC3E}">
        <p14:creationId xmlns:p14="http://schemas.microsoft.com/office/powerpoint/2010/main" val="144343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additive="base">
                                        <p:cTn id="2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 calcmode="lin" valueType="num">
                                      <p:cBhvr additive="base">
                                        <p:cTn id="3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 calcmode="lin" valueType="num">
                                      <p:cBhvr additive="base">
                                        <p:cTn id="3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anim calcmode="lin" valueType="num">
                                      <p:cBhvr additive="base">
                                        <p:cTn id="4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6">
                                            <p:txEl>
                                              <p:pRg st="6" end="6"/>
                                            </p:txEl>
                                          </p:spTgt>
                                        </p:tgtEl>
                                        <p:attrNameLst>
                                          <p:attrName>style.visibility</p:attrName>
                                        </p:attrNameLst>
                                      </p:cBhvr>
                                      <p:to>
                                        <p:strVal val="visible"/>
                                      </p:to>
                                    </p:set>
                                    <p:anim calcmode="lin" valueType="num">
                                      <p:cBhvr additive="base">
                                        <p:cTn id="5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down)">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additive="base">
                                        <p:cTn id="62" dur="500" fill="hold"/>
                                        <p:tgtEl>
                                          <p:spTgt spid="31"/>
                                        </p:tgtEl>
                                        <p:attrNameLst>
                                          <p:attrName>ppt_x</p:attrName>
                                        </p:attrNameLst>
                                      </p:cBhvr>
                                      <p:tavLst>
                                        <p:tav tm="0">
                                          <p:val>
                                            <p:strVal val="#ppt_x"/>
                                          </p:val>
                                        </p:tav>
                                        <p:tav tm="100000">
                                          <p:val>
                                            <p:strVal val="#ppt_x"/>
                                          </p:val>
                                        </p:tav>
                                      </p:tavLst>
                                    </p:anim>
                                    <p:anim calcmode="lin" valueType="num">
                                      <p:cBhvr additive="base">
                                        <p:cTn id="6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wipe(down)">
                                      <p:cBhvr>
                                        <p:cTn id="68" dur="500"/>
                                        <p:tgtEl>
                                          <p:spTgt spid="12"/>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wipe(down)">
                                      <p:cBhvr>
                                        <p:cTn id="71" dur="500"/>
                                        <p:tgtEl>
                                          <p:spTgt spid="35"/>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11">
                                            <p:txEl>
                                              <p:pRg st="0" end="0"/>
                                            </p:txEl>
                                          </p:spTgt>
                                        </p:tgtEl>
                                        <p:attrNameLst>
                                          <p:attrName>style.visibility</p:attrName>
                                        </p:attrNameLst>
                                      </p:cBhvr>
                                      <p:to>
                                        <p:strVal val="visible"/>
                                      </p:to>
                                    </p:set>
                                    <p:anim calcmode="lin" valueType="num">
                                      <p:cBhvr additive="base">
                                        <p:cTn id="76"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11">
                                            <p:txEl>
                                              <p:pRg st="1" end="1"/>
                                            </p:txEl>
                                          </p:spTgt>
                                        </p:tgtEl>
                                        <p:attrNameLst>
                                          <p:attrName>style.visibility</p:attrName>
                                        </p:attrNameLst>
                                      </p:cBhvr>
                                      <p:to>
                                        <p:strVal val="visible"/>
                                      </p:to>
                                    </p:set>
                                    <p:anim calcmode="lin" valueType="num">
                                      <p:cBhvr additive="base">
                                        <p:cTn id="82"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11">
                                            <p:txEl>
                                              <p:pRg st="2" end="2"/>
                                            </p:txEl>
                                          </p:spTgt>
                                        </p:tgtEl>
                                        <p:attrNameLst>
                                          <p:attrName>style.visibility</p:attrName>
                                        </p:attrNameLst>
                                      </p:cBhvr>
                                      <p:to>
                                        <p:strVal val="visible"/>
                                      </p:to>
                                    </p:set>
                                    <p:anim calcmode="lin" valueType="num">
                                      <p:cBhvr additive="base">
                                        <p:cTn id="88"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11">
                                            <p:txEl>
                                              <p:pRg st="3" end="3"/>
                                            </p:txEl>
                                          </p:spTgt>
                                        </p:tgtEl>
                                        <p:attrNameLst>
                                          <p:attrName>style.visibility</p:attrName>
                                        </p:attrNameLst>
                                      </p:cBhvr>
                                      <p:to>
                                        <p:strVal val="visible"/>
                                      </p:to>
                                    </p:set>
                                    <p:anim calcmode="lin" valueType="num">
                                      <p:cBhvr additive="base">
                                        <p:cTn id="94"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11">
                                            <p:txEl>
                                              <p:pRg st="4" end="4"/>
                                            </p:txEl>
                                          </p:spTgt>
                                        </p:tgtEl>
                                        <p:attrNameLst>
                                          <p:attrName>style.visibility</p:attrName>
                                        </p:attrNameLst>
                                      </p:cBhvr>
                                      <p:to>
                                        <p:strVal val="visible"/>
                                      </p:to>
                                    </p:set>
                                    <p:anim calcmode="lin" valueType="num">
                                      <p:cBhvr additive="base">
                                        <p:cTn id="100"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11">
                                            <p:txEl>
                                              <p:pRg st="5" end="5"/>
                                            </p:txEl>
                                          </p:spTgt>
                                        </p:tgtEl>
                                        <p:attrNameLst>
                                          <p:attrName>style.visibility</p:attrName>
                                        </p:attrNameLst>
                                      </p:cBhvr>
                                      <p:to>
                                        <p:strVal val="visible"/>
                                      </p:to>
                                    </p:set>
                                    <p:anim calcmode="lin" valueType="num">
                                      <p:cBhvr additive="base">
                                        <p:cTn id="106"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107"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grpId="0" nodeType="clickEffect">
                                  <p:stCondLst>
                                    <p:cond delay="0"/>
                                  </p:stCondLst>
                                  <p:childTnLst>
                                    <p:set>
                                      <p:cBhvr>
                                        <p:cTn id="111" dur="1" fill="hold">
                                          <p:stCondLst>
                                            <p:cond delay="0"/>
                                          </p:stCondLst>
                                        </p:cTn>
                                        <p:tgtEl>
                                          <p:spTgt spid="11">
                                            <p:txEl>
                                              <p:pRg st="6" end="6"/>
                                            </p:txEl>
                                          </p:spTgt>
                                        </p:tgtEl>
                                        <p:attrNameLst>
                                          <p:attrName>style.visibility</p:attrName>
                                        </p:attrNameLst>
                                      </p:cBhvr>
                                      <p:to>
                                        <p:strVal val="visible"/>
                                      </p:to>
                                    </p:set>
                                    <p:anim calcmode="lin" valueType="num">
                                      <p:cBhvr additive="base">
                                        <p:cTn id="112"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113"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grpId="0" nodeType="clickEffect">
                                  <p:stCondLst>
                                    <p:cond delay="0"/>
                                  </p:stCondLst>
                                  <p:childTnLst>
                                    <p:set>
                                      <p:cBhvr>
                                        <p:cTn id="117" dur="1" fill="hold">
                                          <p:stCondLst>
                                            <p:cond delay="0"/>
                                          </p:stCondLst>
                                        </p:cTn>
                                        <p:tgtEl>
                                          <p:spTgt spid="11">
                                            <p:txEl>
                                              <p:pRg st="7" end="7"/>
                                            </p:txEl>
                                          </p:spTgt>
                                        </p:tgtEl>
                                        <p:attrNameLst>
                                          <p:attrName>style.visibility</p:attrName>
                                        </p:attrNameLst>
                                      </p:cBhvr>
                                      <p:to>
                                        <p:strVal val="visible"/>
                                      </p:to>
                                    </p:set>
                                    <p:anim calcmode="lin" valueType="num">
                                      <p:cBhvr additive="base">
                                        <p:cTn id="118"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grpId="0" nodeType="clickEffect">
                                  <p:stCondLst>
                                    <p:cond delay="0"/>
                                  </p:stCondLst>
                                  <p:childTnLst>
                                    <p:set>
                                      <p:cBhvr>
                                        <p:cTn id="123" dur="1" fill="hold">
                                          <p:stCondLst>
                                            <p:cond delay="0"/>
                                          </p:stCondLst>
                                        </p:cTn>
                                        <p:tgtEl>
                                          <p:spTgt spid="16"/>
                                        </p:tgtEl>
                                        <p:attrNameLst>
                                          <p:attrName>style.visibility</p:attrName>
                                        </p:attrNameLst>
                                      </p:cBhvr>
                                      <p:to>
                                        <p:strVal val="visible"/>
                                      </p:to>
                                    </p:set>
                                    <p:anim calcmode="lin" valueType="num">
                                      <p:cBhvr additive="base">
                                        <p:cTn id="124" dur="500" fill="hold"/>
                                        <p:tgtEl>
                                          <p:spTgt spid="16"/>
                                        </p:tgtEl>
                                        <p:attrNameLst>
                                          <p:attrName>ppt_x</p:attrName>
                                        </p:attrNameLst>
                                      </p:cBhvr>
                                      <p:tavLst>
                                        <p:tav tm="0">
                                          <p:val>
                                            <p:strVal val="#ppt_x"/>
                                          </p:val>
                                        </p:tav>
                                        <p:tav tm="100000">
                                          <p:val>
                                            <p:strVal val="#ppt_x"/>
                                          </p:val>
                                        </p:tav>
                                      </p:tavLst>
                                    </p:anim>
                                    <p:anim calcmode="lin" valueType="num">
                                      <p:cBhvr additive="base">
                                        <p:cTn id="125" dur="500" fill="hold"/>
                                        <p:tgtEl>
                                          <p:spTgt spid="16"/>
                                        </p:tgtEl>
                                        <p:attrNameLst>
                                          <p:attrName>ppt_y</p:attrName>
                                        </p:attrNameLst>
                                      </p:cBhvr>
                                      <p:tavLst>
                                        <p:tav tm="0">
                                          <p:val>
                                            <p:strVal val="1+#ppt_h/2"/>
                                          </p:val>
                                        </p:tav>
                                        <p:tav tm="100000">
                                          <p:val>
                                            <p:strVal val="#ppt_y"/>
                                          </p:val>
                                        </p:tav>
                                      </p:tavLst>
                                    </p:anim>
                                  </p:childTnLst>
                                </p:cTn>
                              </p:par>
                              <p:par>
                                <p:cTn id="126" presetID="2" presetClass="entr" presetSubtype="4" fill="hold" grpId="0" nodeType="with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ppt_x"/>
                                          </p:val>
                                        </p:tav>
                                        <p:tav tm="100000">
                                          <p:val>
                                            <p:strVal val="#ppt_x"/>
                                          </p:val>
                                        </p:tav>
                                      </p:tavLst>
                                    </p:anim>
                                    <p:anim calcmode="lin" valueType="num">
                                      <p:cBhvr additive="base">
                                        <p:cTn id="12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2" presetClass="entr" presetSubtype="4" fill="hold" grpId="0" nodeType="clickEffect">
                                  <p:stCondLst>
                                    <p:cond delay="0"/>
                                  </p:stCondLst>
                                  <p:childTnLst>
                                    <p:set>
                                      <p:cBhvr>
                                        <p:cTn id="133" dur="1" fill="hold">
                                          <p:stCondLst>
                                            <p:cond delay="0"/>
                                          </p:stCondLst>
                                        </p:cTn>
                                        <p:tgtEl>
                                          <p:spTgt spid="17"/>
                                        </p:tgtEl>
                                        <p:attrNameLst>
                                          <p:attrName>style.visibility</p:attrName>
                                        </p:attrNameLst>
                                      </p:cBhvr>
                                      <p:to>
                                        <p:strVal val="visible"/>
                                      </p:to>
                                    </p:set>
                                    <p:anim calcmode="lin" valueType="num">
                                      <p:cBhvr additive="base">
                                        <p:cTn id="134" dur="500" fill="hold"/>
                                        <p:tgtEl>
                                          <p:spTgt spid="17"/>
                                        </p:tgtEl>
                                        <p:attrNameLst>
                                          <p:attrName>ppt_x</p:attrName>
                                        </p:attrNameLst>
                                      </p:cBhvr>
                                      <p:tavLst>
                                        <p:tav tm="0">
                                          <p:val>
                                            <p:strVal val="#ppt_x"/>
                                          </p:val>
                                        </p:tav>
                                        <p:tav tm="100000">
                                          <p:val>
                                            <p:strVal val="#ppt_x"/>
                                          </p:val>
                                        </p:tav>
                                      </p:tavLst>
                                    </p:anim>
                                    <p:anim calcmode="lin" valueType="num">
                                      <p:cBhvr additive="base">
                                        <p:cTn id="135" dur="500" fill="hold"/>
                                        <p:tgtEl>
                                          <p:spTgt spid="17"/>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5"/>
                                        </p:tgtEl>
                                        <p:attrNameLst>
                                          <p:attrName>style.visibility</p:attrName>
                                        </p:attrNameLst>
                                      </p:cBhvr>
                                      <p:to>
                                        <p:strVal val="visible"/>
                                      </p:to>
                                    </p:set>
                                    <p:anim calcmode="lin" valueType="num">
                                      <p:cBhvr additive="base">
                                        <p:cTn id="138" dur="500" fill="hold"/>
                                        <p:tgtEl>
                                          <p:spTgt spid="15"/>
                                        </p:tgtEl>
                                        <p:attrNameLst>
                                          <p:attrName>ppt_x</p:attrName>
                                        </p:attrNameLst>
                                      </p:cBhvr>
                                      <p:tavLst>
                                        <p:tav tm="0">
                                          <p:val>
                                            <p:strVal val="#ppt_x"/>
                                          </p:val>
                                        </p:tav>
                                        <p:tav tm="100000">
                                          <p:val>
                                            <p:strVal val="#ppt_x"/>
                                          </p:val>
                                        </p:tav>
                                      </p:tavLst>
                                    </p:anim>
                                    <p:anim calcmode="lin" valueType="num">
                                      <p:cBhvr additive="base">
                                        <p:cTn id="13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2" presetClass="entr" presetSubtype="4" fill="hold" grpId="0" nodeType="click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additive="base">
                                        <p:cTn id="144" dur="500" fill="hold"/>
                                        <p:tgtEl>
                                          <p:spTgt spid="18"/>
                                        </p:tgtEl>
                                        <p:attrNameLst>
                                          <p:attrName>ppt_x</p:attrName>
                                        </p:attrNameLst>
                                      </p:cBhvr>
                                      <p:tavLst>
                                        <p:tav tm="0">
                                          <p:val>
                                            <p:strVal val="#ppt_x"/>
                                          </p:val>
                                        </p:tav>
                                        <p:tav tm="100000">
                                          <p:val>
                                            <p:strVal val="#ppt_x"/>
                                          </p:val>
                                        </p:tav>
                                      </p:tavLst>
                                    </p:anim>
                                    <p:anim calcmode="lin" valueType="num">
                                      <p:cBhvr additive="base">
                                        <p:cTn id="145" dur="500" fill="hold"/>
                                        <p:tgtEl>
                                          <p:spTgt spid="18"/>
                                        </p:tgtEl>
                                        <p:attrNameLst>
                                          <p:attrName>ppt_y</p:attrName>
                                        </p:attrNameLst>
                                      </p:cBhvr>
                                      <p:tavLst>
                                        <p:tav tm="0">
                                          <p:val>
                                            <p:strVal val="1+#ppt_h/2"/>
                                          </p:val>
                                        </p:tav>
                                        <p:tav tm="100000">
                                          <p:val>
                                            <p:strVal val="#ppt_y"/>
                                          </p:val>
                                        </p:tav>
                                      </p:tavLst>
                                    </p:anim>
                                  </p:childTnLst>
                                </p:cTn>
                              </p:par>
                              <p:par>
                                <p:cTn id="146" presetID="2" presetClass="entr" presetSubtype="4"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 calcmode="lin" valueType="num">
                                      <p:cBhvr additive="base">
                                        <p:cTn id="148" dur="500" fill="hold"/>
                                        <p:tgtEl>
                                          <p:spTgt spid="27"/>
                                        </p:tgtEl>
                                        <p:attrNameLst>
                                          <p:attrName>ppt_x</p:attrName>
                                        </p:attrNameLst>
                                      </p:cBhvr>
                                      <p:tavLst>
                                        <p:tav tm="0">
                                          <p:val>
                                            <p:strVal val="#ppt_x"/>
                                          </p:val>
                                        </p:tav>
                                        <p:tav tm="100000">
                                          <p:val>
                                            <p:strVal val="#ppt_x"/>
                                          </p:val>
                                        </p:tav>
                                      </p:tavLst>
                                    </p:anim>
                                    <p:anim calcmode="lin" valueType="num">
                                      <p:cBhvr additive="base">
                                        <p:cTn id="14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2" presetClass="entr" presetSubtype="4" fill="hold" grpId="0" nodeType="clickEffect">
                                  <p:stCondLst>
                                    <p:cond delay="0"/>
                                  </p:stCondLst>
                                  <p:childTnLst>
                                    <p:set>
                                      <p:cBhvr>
                                        <p:cTn id="153" dur="1" fill="hold">
                                          <p:stCondLst>
                                            <p:cond delay="0"/>
                                          </p:stCondLst>
                                        </p:cTn>
                                        <p:tgtEl>
                                          <p:spTgt spid="19"/>
                                        </p:tgtEl>
                                        <p:attrNameLst>
                                          <p:attrName>style.visibility</p:attrName>
                                        </p:attrNameLst>
                                      </p:cBhvr>
                                      <p:to>
                                        <p:strVal val="visible"/>
                                      </p:to>
                                    </p:set>
                                    <p:anim calcmode="lin" valueType="num">
                                      <p:cBhvr additive="base">
                                        <p:cTn id="154" dur="500" fill="hold"/>
                                        <p:tgtEl>
                                          <p:spTgt spid="19"/>
                                        </p:tgtEl>
                                        <p:attrNameLst>
                                          <p:attrName>ppt_x</p:attrName>
                                        </p:attrNameLst>
                                      </p:cBhvr>
                                      <p:tavLst>
                                        <p:tav tm="0">
                                          <p:val>
                                            <p:strVal val="#ppt_x"/>
                                          </p:val>
                                        </p:tav>
                                        <p:tav tm="100000">
                                          <p:val>
                                            <p:strVal val="#ppt_x"/>
                                          </p:val>
                                        </p:tav>
                                      </p:tavLst>
                                    </p:anim>
                                    <p:anim calcmode="lin" valueType="num">
                                      <p:cBhvr additive="base">
                                        <p:cTn id="155" dur="500" fill="hold"/>
                                        <p:tgtEl>
                                          <p:spTgt spid="19"/>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24"/>
                                        </p:tgtEl>
                                        <p:attrNameLst>
                                          <p:attrName>style.visibility</p:attrName>
                                        </p:attrNameLst>
                                      </p:cBhvr>
                                      <p:to>
                                        <p:strVal val="visible"/>
                                      </p:to>
                                    </p:set>
                                    <p:anim calcmode="lin" valueType="num">
                                      <p:cBhvr additive="base">
                                        <p:cTn id="158" dur="500" fill="hold"/>
                                        <p:tgtEl>
                                          <p:spTgt spid="24"/>
                                        </p:tgtEl>
                                        <p:attrNameLst>
                                          <p:attrName>ppt_x</p:attrName>
                                        </p:attrNameLst>
                                      </p:cBhvr>
                                      <p:tavLst>
                                        <p:tav tm="0">
                                          <p:val>
                                            <p:strVal val="#ppt_x"/>
                                          </p:val>
                                        </p:tav>
                                        <p:tav tm="100000">
                                          <p:val>
                                            <p:strVal val="#ppt_x"/>
                                          </p:val>
                                        </p:tav>
                                      </p:tavLst>
                                    </p:anim>
                                    <p:anim calcmode="lin" valueType="num">
                                      <p:cBhvr additive="base">
                                        <p:cTn id="15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2" presetClass="entr" presetSubtype="4" fill="hold" grpId="0" nodeType="clickEffect">
                                  <p:stCondLst>
                                    <p:cond delay="0"/>
                                  </p:stCondLst>
                                  <p:childTnLst>
                                    <p:set>
                                      <p:cBhvr>
                                        <p:cTn id="163" dur="1" fill="hold">
                                          <p:stCondLst>
                                            <p:cond delay="0"/>
                                          </p:stCondLst>
                                        </p:cTn>
                                        <p:tgtEl>
                                          <p:spTgt spid="20"/>
                                        </p:tgtEl>
                                        <p:attrNameLst>
                                          <p:attrName>style.visibility</p:attrName>
                                        </p:attrNameLst>
                                      </p:cBhvr>
                                      <p:to>
                                        <p:strVal val="visible"/>
                                      </p:to>
                                    </p:set>
                                    <p:anim calcmode="lin" valueType="num">
                                      <p:cBhvr additive="base">
                                        <p:cTn id="164" dur="500" fill="hold"/>
                                        <p:tgtEl>
                                          <p:spTgt spid="20"/>
                                        </p:tgtEl>
                                        <p:attrNameLst>
                                          <p:attrName>ppt_x</p:attrName>
                                        </p:attrNameLst>
                                      </p:cBhvr>
                                      <p:tavLst>
                                        <p:tav tm="0">
                                          <p:val>
                                            <p:strVal val="#ppt_x"/>
                                          </p:val>
                                        </p:tav>
                                        <p:tav tm="100000">
                                          <p:val>
                                            <p:strVal val="#ppt_x"/>
                                          </p:val>
                                        </p:tav>
                                      </p:tavLst>
                                    </p:anim>
                                    <p:anim calcmode="lin" valueType="num">
                                      <p:cBhvr additive="base">
                                        <p:cTn id="165" dur="500" fill="hold"/>
                                        <p:tgtEl>
                                          <p:spTgt spid="20"/>
                                        </p:tgtEl>
                                        <p:attrNameLst>
                                          <p:attrName>ppt_y</p:attrName>
                                        </p:attrNameLst>
                                      </p:cBhvr>
                                      <p:tavLst>
                                        <p:tav tm="0">
                                          <p:val>
                                            <p:strVal val="1+#ppt_h/2"/>
                                          </p:val>
                                        </p:tav>
                                        <p:tav tm="100000">
                                          <p:val>
                                            <p:strVal val="#ppt_y"/>
                                          </p:val>
                                        </p:tav>
                                      </p:tavLst>
                                    </p:anim>
                                  </p:childTnLst>
                                </p:cTn>
                              </p:par>
                              <p:par>
                                <p:cTn id="166" presetID="2" presetClass="entr" presetSubtype="4" fill="hold" grpId="0" nodeType="withEffect">
                                  <p:stCondLst>
                                    <p:cond delay="0"/>
                                  </p:stCondLst>
                                  <p:childTnLst>
                                    <p:set>
                                      <p:cBhvr>
                                        <p:cTn id="167" dur="1" fill="hold">
                                          <p:stCondLst>
                                            <p:cond delay="0"/>
                                          </p:stCondLst>
                                        </p:cTn>
                                        <p:tgtEl>
                                          <p:spTgt spid="26"/>
                                        </p:tgtEl>
                                        <p:attrNameLst>
                                          <p:attrName>style.visibility</p:attrName>
                                        </p:attrNameLst>
                                      </p:cBhvr>
                                      <p:to>
                                        <p:strVal val="visible"/>
                                      </p:to>
                                    </p:set>
                                    <p:anim calcmode="lin" valueType="num">
                                      <p:cBhvr additive="base">
                                        <p:cTn id="168" dur="500" fill="hold"/>
                                        <p:tgtEl>
                                          <p:spTgt spid="26"/>
                                        </p:tgtEl>
                                        <p:attrNameLst>
                                          <p:attrName>ppt_x</p:attrName>
                                        </p:attrNameLst>
                                      </p:cBhvr>
                                      <p:tavLst>
                                        <p:tav tm="0">
                                          <p:val>
                                            <p:strVal val="#ppt_x"/>
                                          </p:val>
                                        </p:tav>
                                        <p:tav tm="100000">
                                          <p:val>
                                            <p:strVal val="#ppt_x"/>
                                          </p:val>
                                        </p:tav>
                                      </p:tavLst>
                                    </p:anim>
                                    <p:anim calcmode="lin" valueType="num">
                                      <p:cBhvr additive="base">
                                        <p:cTn id="16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70" fill="hold">
                      <p:stCondLst>
                        <p:cond delay="indefinite"/>
                      </p:stCondLst>
                      <p:childTnLst>
                        <p:par>
                          <p:cTn id="171" fill="hold">
                            <p:stCondLst>
                              <p:cond delay="0"/>
                            </p:stCondLst>
                            <p:childTnLst>
                              <p:par>
                                <p:cTn id="172" presetID="2" presetClass="entr" presetSubtype="4" fill="hold" grpId="0" nodeType="clickEffect">
                                  <p:stCondLst>
                                    <p:cond delay="0"/>
                                  </p:stCondLst>
                                  <p:childTnLst>
                                    <p:set>
                                      <p:cBhvr>
                                        <p:cTn id="173" dur="1" fill="hold">
                                          <p:stCondLst>
                                            <p:cond delay="0"/>
                                          </p:stCondLst>
                                        </p:cTn>
                                        <p:tgtEl>
                                          <p:spTgt spid="21"/>
                                        </p:tgtEl>
                                        <p:attrNameLst>
                                          <p:attrName>style.visibility</p:attrName>
                                        </p:attrNameLst>
                                      </p:cBhvr>
                                      <p:to>
                                        <p:strVal val="visible"/>
                                      </p:to>
                                    </p:set>
                                    <p:anim calcmode="lin" valueType="num">
                                      <p:cBhvr additive="base">
                                        <p:cTn id="174" dur="500" fill="hold"/>
                                        <p:tgtEl>
                                          <p:spTgt spid="21"/>
                                        </p:tgtEl>
                                        <p:attrNameLst>
                                          <p:attrName>ppt_x</p:attrName>
                                        </p:attrNameLst>
                                      </p:cBhvr>
                                      <p:tavLst>
                                        <p:tav tm="0">
                                          <p:val>
                                            <p:strVal val="#ppt_x"/>
                                          </p:val>
                                        </p:tav>
                                        <p:tav tm="100000">
                                          <p:val>
                                            <p:strVal val="#ppt_x"/>
                                          </p:val>
                                        </p:tav>
                                      </p:tavLst>
                                    </p:anim>
                                    <p:anim calcmode="lin" valueType="num">
                                      <p:cBhvr additive="base">
                                        <p:cTn id="175" dur="500" fill="hold"/>
                                        <p:tgtEl>
                                          <p:spTgt spid="2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28"/>
                                        </p:tgtEl>
                                        <p:attrNameLst>
                                          <p:attrName>style.visibility</p:attrName>
                                        </p:attrNameLst>
                                      </p:cBhvr>
                                      <p:to>
                                        <p:strVal val="visible"/>
                                      </p:to>
                                    </p:set>
                                    <p:anim calcmode="lin" valueType="num">
                                      <p:cBhvr additive="base">
                                        <p:cTn id="178" dur="500" fill="hold"/>
                                        <p:tgtEl>
                                          <p:spTgt spid="28"/>
                                        </p:tgtEl>
                                        <p:attrNameLst>
                                          <p:attrName>ppt_x</p:attrName>
                                        </p:attrNameLst>
                                      </p:cBhvr>
                                      <p:tavLst>
                                        <p:tav tm="0">
                                          <p:val>
                                            <p:strVal val="#ppt_x"/>
                                          </p:val>
                                        </p:tav>
                                        <p:tav tm="100000">
                                          <p:val>
                                            <p:strVal val="#ppt_x"/>
                                          </p:val>
                                        </p:tav>
                                      </p:tavLst>
                                    </p:anim>
                                    <p:anim calcmode="lin" valueType="num">
                                      <p:cBhvr additive="base">
                                        <p:cTn id="17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80" fill="hold">
                      <p:stCondLst>
                        <p:cond delay="indefinite"/>
                      </p:stCondLst>
                      <p:childTnLst>
                        <p:par>
                          <p:cTn id="181" fill="hold">
                            <p:stCondLst>
                              <p:cond delay="0"/>
                            </p:stCondLst>
                            <p:childTnLst>
                              <p:par>
                                <p:cTn id="182" presetID="2" presetClass="entr" presetSubtype="4" fill="hold" grpId="0" nodeType="clickEffect">
                                  <p:stCondLst>
                                    <p:cond delay="0"/>
                                  </p:stCondLst>
                                  <p:childTnLst>
                                    <p:set>
                                      <p:cBhvr>
                                        <p:cTn id="183" dur="1" fill="hold">
                                          <p:stCondLst>
                                            <p:cond delay="0"/>
                                          </p:stCondLst>
                                        </p:cTn>
                                        <p:tgtEl>
                                          <p:spTgt spid="22"/>
                                        </p:tgtEl>
                                        <p:attrNameLst>
                                          <p:attrName>style.visibility</p:attrName>
                                        </p:attrNameLst>
                                      </p:cBhvr>
                                      <p:to>
                                        <p:strVal val="visible"/>
                                      </p:to>
                                    </p:set>
                                    <p:anim calcmode="lin" valueType="num">
                                      <p:cBhvr additive="base">
                                        <p:cTn id="184" dur="500" fill="hold"/>
                                        <p:tgtEl>
                                          <p:spTgt spid="22"/>
                                        </p:tgtEl>
                                        <p:attrNameLst>
                                          <p:attrName>ppt_x</p:attrName>
                                        </p:attrNameLst>
                                      </p:cBhvr>
                                      <p:tavLst>
                                        <p:tav tm="0">
                                          <p:val>
                                            <p:strVal val="#ppt_x"/>
                                          </p:val>
                                        </p:tav>
                                        <p:tav tm="100000">
                                          <p:val>
                                            <p:strVal val="#ppt_x"/>
                                          </p:val>
                                        </p:tav>
                                      </p:tavLst>
                                    </p:anim>
                                    <p:anim calcmode="lin" valueType="num">
                                      <p:cBhvr additive="base">
                                        <p:cTn id="185" dur="500" fill="hold"/>
                                        <p:tgtEl>
                                          <p:spTgt spid="22"/>
                                        </p:tgtEl>
                                        <p:attrNameLst>
                                          <p:attrName>ppt_y</p:attrName>
                                        </p:attrNameLst>
                                      </p:cBhvr>
                                      <p:tavLst>
                                        <p:tav tm="0">
                                          <p:val>
                                            <p:strVal val="1+#ppt_h/2"/>
                                          </p:val>
                                        </p:tav>
                                        <p:tav tm="100000">
                                          <p:val>
                                            <p:strVal val="#ppt_y"/>
                                          </p:val>
                                        </p:tav>
                                      </p:tavLst>
                                    </p:anim>
                                  </p:childTnLst>
                                </p:cTn>
                              </p:par>
                              <p:par>
                                <p:cTn id="186" presetID="2" presetClass="entr" presetSubtype="4" fill="hold" grpId="0" nodeType="withEffect">
                                  <p:stCondLst>
                                    <p:cond delay="0"/>
                                  </p:stCondLst>
                                  <p:childTnLst>
                                    <p:set>
                                      <p:cBhvr>
                                        <p:cTn id="187" dur="1" fill="hold">
                                          <p:stCondLst>
                                            <p:cond delay="0"/>
                                          </p:stCondLst>
                                        </p:cTn>
                                        <p:tgtEl>
                                          <p:spTgt spid="29"/>
                                        </p:tgtEl>
                                        <p:attrNameLst>
                                          <p:attrName>style.visibility</p:attrName>
                                        </p:attrNameLst>
                                      </p:cBhvr>
                                      <p:to>
                                        <p:strVal val="visible"/>
                                      </p:to>
                                    </p:set>
                                    <p:anim calcmode="lin" valueType="num">
                                      <p:cBhvr additive="base">
                                        <p:cTn id="188" dur="500" fill="hold"/>
                                        <p:tgtEl>
                                          <p:spTgt spid="29"/>
                                        </p:tgtEl>
                                        <p:attrNameLst>
                                          <p:attrName>ppt_x</p:attrName>
                                        </p:attrNameLst>
                                      </p:cBhvr>
                                      <p:tavLst>
                                        <p:tav tm="0">
                                          <p:val>
                                            <p:strVal val="#ppt_x"/>
                                          </p:val>
                                        </p:tav>
                                        <p:tav tm="100000">
                                          <p:val>
                                            <p:strVal val="#ppt_x"/>
                                          </p:val>
                                        </p:tav>
                                      </p:tavLst>
                                    </p:anim>
                                    <p:anim calcmode="lin" valueType="num">
                                      <p:cBhvr additive="base">
                                        <p:cTn id="189"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90" fill="hold">
                      <p:stCondLst>
                        <p:cond delay="indefinite"/>
                      </p:stCondLst>
                      <p:childTnLst>
                        <p:par>
                          <p:cTn id="191" fill="hold">
                            <p:stCondLst>
                              <p:cond delay="0"/>
                            </p:stCondLst>
                            <p:childTnLst>
                              <p:par>
                                <p:cTn id="192" presetID="2" presetClass="entr" presetSubtype="4" fill="hold" grpId="0" nodeType="clickEffect">
                                  <p:stCondLst>
                                    <p:cond delay="0"/>
                                  </p:stCondLst>
                                  <p:childTnLst>
                                    <p:set>
                                      <p:cBhvr>
                                        <p:cTn id="193" dur="1" fill="hold">
                                          <p:stCondLst>
                                            <p:cond delay="0"/>
                                          </p:stCondLst>
                                        </p:cTn>
                                        <p:tgtEl>
                                          <p:spTgt spid="2"/>
                                        </p:tgtEl>
                                        <p:attrNameLst>
                                          <p:attrName>style.visibility</p:attrName>
                                        </p:attrNameLst>
                                      </p:cBhvr>
                                      <p:to>
                                        <p:strVal val="visible"/>
                                      </p:to>
                                    </p:set>
                                    <p:anim calcmode="lin" valueType="num">
                                      <p:cBhvr additive="base">
                                        <p:cTn id="194" dur="500" fill="hold"/>
                                        <p:tgtEl>
                                          <p:spTgt spid="2"/>
                                        </p:tgtEl>
                                        <p:attrNameLst>
                                          <p:attrName>ppt_x</p:attrName>
                                        </p:attrNameLst>
                                      </p:cBhvr>
                                      <p:tavLst>
                                        <p:tav tm="0">
                                          <p:val>
                                            <p:strVal val="#ppt_x"/>
                                          </p:val>
                                        </p:tav>
                                        <p:tav tm="100000">
                                          <p:val>
                                            <p:strVal val="#ppt_x"/>
                                          </p:val>
                                        </p:tav>
                                      </p:tavLst>
                                    </p:anim>
                                    <p:anim calcmode="lin" valueType="num">
                                      <p:cBhvr additive="base">
                                        <p:cTn id="195" dur="500" fill="hold"/>
                                        <p:tgtEl>
                                          <p:spTgt spid="2"/>
                                        </p:tgtEl>
                                        <p:attrNameLst>
                                          <p:attrName>ppt_y</p:attrName>
                                        </p:attrNameLst>
                                      </p:cBhvr>
                                      <p:tavLst>
                                        <p:tav tm="0">
                                          <p:val>
                                            <p:strVal val="1+#ppt_h/2"/>
                                          </p:val>
                                        </p:tav>
                                        <p:tav tm="100000">
                                          <p:val>
                                            <p:strVal val="#ppt_y"/>
                                          </p:val>
                                        </p:tav>
                                      </p:tavLst>
                                    </p:anim>
                                  </p:childTnLst>
                                </p:cTn>
                              </p:par>
                              <p:par>
                                <p:cTn id="196" presetID="2" presetClass="entr" presetSubtype="4" fill="hold" nodeType="withEffect">
                                  <p:stCondLst>
                                    <p:cond delay="0"/>
                                  </p:stCondLst>
                                  <p:childTnLst>
                                    <p:set>
                                      <p:cBhvr>
                                        <p:cTn id="197" dur="1" fill="hold">
                                          <p:stCondLst>
                                            <p:cond delay="0"/>
                                          </p:stCondLst>
                                        </p:cTn>
                                        <p:tgtEl>
                                          <p:spTgt spid="5"/>
                                        </p:tgtEl>
                                        <p:attrNameLst>
                                          <p:attrName>style.visibility</p:attrName>
                                        </p:attrNameLst>
                                      </p:cBhvr>
                                      <p:to>
                                        <p:strVal val="visible"/>
                                      </p:to>
                                    </p:set>
                                    <p:anim calcmode="lin" valueType="num">
                                      <p:cBhvr additive="base">
                                        <p:cTn id="198" dur="500" fill="hold"/>
                                        <p:tgtEl>
                                          <p:spTgt spid="5"/>
                                        </p:tgtEl>
                                        <p:attrNameLst>
                                          <p:attrName>ppt_x</p:attrName>
                                        </p:attrNameLst>
                                      </p:cBhvr>
                                      <p:tavLst>
                                        <p:tav tm="0">
                                          <p:val>
                                            <p:strVal val="#ppt_x"/>
                                          </p:val>
                                        </p:tav>
                                        <p:tav tm="100000">
                                          <p:val>
                                            <p:strVal val="#ppt_x"/>
                                          </p:val>
                                        </p:tav>
                                      </p:tavLst>
                                    </p:anim>
                                    <p:anim calcmode="lin" valueType="num">
                                      <p:cBhvr additive="base">
                                        <p:cTn id="19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0" fill="hold">
                      <p:stCondLst>
                        <p:cond delay="indefinite"/>
                      </p:stCondLst>
                      <p:childTnLst>
                        <p:par>
                          <p:cTn id="201" fill="hold">
                            <p:stCondLst>
                              <p:cond delay="0"/>
                            </p:stCondLst>
                            <p:childTnLst>
                              <p:par>
                                <p:cTn id="202" presetID="2" presetClass="entr" presetSubtype="4" fill="hold" nodeType="clickEffect">
                                  <p:stCondLst>
                                    <p:cond delay="0"/>
                                  </p:stCondLst>
                                  <p:childTnLst>
                                    <p:set>
                                      <p:cBhvr>
                                        <p:cTn id="203" dur="1" fill="hold">
                                          <p:stCondLst>
                                            <p:cond delay="0"/>
                                          </p:stCondLst>
                                        </p:cTn>
                                        <p:tgtEl>
                                          <p:spTgt spid="23"/>
                                        </p:tgtEl>
                                        <p:attrNameLst>
                                          <p:attrName>style.visibility</p:attrName>
                                        </p:attrNameLst>
                                      </p:cBhvr>
                                      <p:to>
                                        <p:strVal val="visible"/>
                                      </p:to>
                                    </p:set>
                                    <p:anim calcmode="lin" valueType="num">
                                      <p:cBhvr additive="base">
                                        <p:cTn id="204" dur="500" fill="hold"/>
                                        <p:tgtEl>
                                          <p:spTgt spid="23"/>
                                        </p:tgtEl>
                                        <p:attrNameLst>
                                          <p:attrName>ppt_x</p:attrName>
                                        </p:attrNameLst>
                                      </p:cBhvr>
                                      <p:tavLst>
                                        <p:tav tm="0">
                                          <p:val>
                                            <p:strVal val="#ppt_x"/>
                                          </p:val>
                                        </p:tav>
                                        <p:tav tm="100000">
                                          <p:val>
                                            <p:strVal val="#ppt_x"/>
                                          </p:val>
                                        </p:tav>
                                      </p:tavLst>
                                    </p:anim>
                                    <p:anim calcmode="lin" valueType="num">
                                      <p:cBhvr additive="base">
                                        <p:cTn id="20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06" fill="hold">
                      <p:stCondLst>
                        <p:cond delay="indefinite"/>
                      </p:stCondLst>
                      <p:childTnLst>
                        <p:par>
                          <p:cTn id="207" fill="hold">
                            <p:stCondLst>
                              <p:cond delay="0"/>
                            </p:stCondLst>
                            <p:childTnLst>
                              <p:par>
                                <p:cTn id="208" presetID="22" presetClass="entr" presetSubtype="4" fill="hold" grpId="0" nodeType="clickEffect">
                                  <p:stCondLst>
                                    <p:cond delay="0"/>
                                  </p:stCondLst>
                                  <p:childTnLst>
                                    <p:set>
                                      <p:cBhvr>
                                        <p:cTn id="209" dur="1" fill="hold">
                                          <p:stCondLst>
                                            <p:cond delay="0"/>
                                          </p:stCondLst>
                                        </p:cTn>
                                        <p:tgtEl>
                                          <p:spTgt spid="30"/>
                                        </p:tgtEl>
                                        <p:attrNameLst>
                                          <p:attrName>style.visibility</p:attrName>
                                        </p:attrNameLst>
                                      </p:cBhvr>
                                      <p:to>
                                        <p:strVal val="visible"/>
                                      </p:to>
                                    </p:set>
                                    <p:animEffect transition="in" filter="wipe(down)">
                                      <p:cBhvr>
                                        <p:cTn id="2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5" grpId="0" animBg="1"/>
      <p:bldP spid="16" grpId="0"/>
      <p:bldP spid="17" grpId="0"/>
      <p:bldP spid="18" grpId="0"/>
      <p:bldP spid="19" grpId="0"/>
      <p:bldP spid="20" grpId="0"/>
      <p:bldP spid="21" grpId="0"/>
      <p:bldP spid="22" grpId="0"/>
      <p:bldP spid="24" grpId="0" animBg="1"/>
      <p:bldP spid="25" grpId="0" animBg="1"/>
      <p:bldP spid="26" grpId="0" animBg="1"/>
      <p:bldP spid="27" grpId="0" animBg="1"/>
      <p:bldP spid="28" grpId="0" animBg="1"/>
      <p:bldP spid="29" grpId="0" animBg="1"/>
      <p:bldP spid="30" grpId="0" animBg="1"/>
      <p:bldP spid="31" grpId="0" animBg="1"/>
      <p:bldP spid="33" grpId="0" animBg="1"/>
      <p:bldP spid="35" grpId="0" animBg="1"/>
      <p:bldP spid="2" grpId="0"/>
      <p:bldP spid="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83EC1-82C2-3745-B1C2-3400F7CAB1C3}"/>
              </a:ext>
            </a:extLst>
          </p:cNvPr>
          <p:cNvSpPr>
            <a:spLocks noGrp="1"/>
          </p:cNvSpPr>
          <p:nvPr>
            <p:ph type="title"/>
          </p:nvPr>
        </p:nvSpPr>
        <p:spPr/>
        <p:txBody>
          <a:bodyPr/>
          <a:lstStyle/>
          <a:p>
            <a:pPr algn="ctr"/>
            <a:r>
              <a:rPr lang="en-US" b="1" dirty="0">
                <a:solidFill>
                  <a:srgbClr val="00B0F0"/>
                </a:solidFill>
              </a:rPr>
              <a:t>We Can Make a Difference</a:t>
            </a:r>
          </a:p>
        </p:txBody>
      </p:sp>
      <p:sp>
        <p:nvSpPr>
          <p:cNvPr id="3" name="Content Placeholder 2">
            <a:extLst>
              <a:ext uri="{FF2B5EF4-FFF2-40B4-BE49-F238E27FC236}">
                <a16:creationId xmlns:a16="http://schemas.microsoft.com/office/drawing/2014/main" id="{D33193DC-B866-384D-A006-8CC14D285BB7}"/>
              </a:ext>
            </a:extLst>
          </p:cNvPr>
          <p:cNvSpPr>
            <a:spLocks noGrp="1"/>
          </p:cNvSpPr>
          <p:nvPr>
            <p:ph idx="1"/>
          </p:nvPr>
        </p:nvSpPr>
        <p:spPr/>
        <p:txBody>
          <a:bodyPr>
            <a:normAutofit/>
          </a:bodyPr>
          <a:lstStyle/>
          <a:p>
            <a:r>
              <a:rPr lang="en-US" dirty="0"/>
              <a:t>Stop using electricity, stop driving car, stop flying, stop heating our home, stop using phones.</a:t>
            </a:r>
          </a:p>
          <a:p>
            <a:r>
              <a:rPr lang="en-US" dirty="0"/>
              <a:t>Possible?</a:t>
            </a:r>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9818" y="2842635"/>
            <a:ext cx="2872364" cy="2872364"/>
          </a:xfrm>
          <a:prstGeom prst="rect">
            <a:avLst/>
          </a:prstGeom>
        </p:spPr>
      </p:pic>
    </p:spTree>
    <p:extLst>
      <p:ext uri="{BB962C8B-B14F-4D97-AF65-F5344CB8AC3E}">
        <p14:creationId xmlns:p14="http://schemas.microsoft.com/office/powerpoint/2010/main" val="11433925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11376</TotalTime>
  <Words>954</Words>
  <Application>Microsoft Office PowerPoint</Application>
  <PresentationFormat>Widescreen</PresentationFormat>
  <Paragraphs>128</Paragraphs>
  <Slides>27</Slides>
  <Notes>13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What is your Dream Project?</vt:lpstr>
      <vt:lpstr>Climate Change – Before/After Pictures</vt:lpstr>
      <vt:lpstr>Climate Change – Water Shortage</vt:lpstr>
      <vt:lpstr>Climate Change - Flood</vt:lpstr>
      <vt:lpstr>Climate Change – Mental Health</vt:lpstr>
      <vt:lpstr>PowerPoint Presentation</vt:lpstr>
      <vt:lpstr>We Can Make a Difference</vt:lpstr>
      <vt:lpstr>Reduce Or Adapt</vt:lpstr>
      <vt:lpstr>A generation eager to learn and inspire.</vt:lpstr>
      <vt:lpstr>Youth Mobilization </vt:lpstr>
      <vt:lpstr>Challenge</vt:lpstr>
      <vt:lpstr>Challenge</vt:lpstr>
      <vt:lpstr>Reimagining Education</vt:lpstr>
      <vt:lpstr>Why ?</vt:lpstr>
      <vt:lpstr>Education Works but Literacy Matters</vt:lpstr>
      <vt:lpstr>PowerPoint Presentation</vt:lpstr>
      <vt:lpstr>How can we do that?</vt:lpstr>
      <vt:lpstr>Dream Project</vt:lpstr>
      <vt:lpstr>Superheroes</vt:lpstr>
      <vt:lpstr>PowerPoint Presentation</vt:lpstr>
      <vt:lpstr>Ubuntu</vt:lpstr>
      <vt:lpstr>Sherbet</vt:lpstr>
      <vt:lpstr>Livelihood</vt:lpstr>
      <vt:lpstr>What is Quality Education?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Sylvia Ortega-Azurduy - Wilde Ganzen</cp:lastModifiedBy>
  <cp:revision>53</cp:revision>
  <dcterms:created xsi:type="dcterms:W3CDTF">2024-01-30T05:35:20Z</dcterms:created>
  <dcterms:modified xsi:type="dcterms:W3CDTF">2024-03-12T15:42:32Z</dcterms:modified>
</cp:coreProperties>
</file>